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320"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3" r:id="rId48"/>
    <p:sldId id="304" r:id="rId49"/>
    <p:sldId id="305" r:id="rId50"/>
    <p:sldId id="306" r:id="rId51"/>
    <p:sldId id="307" r:id="rId52"/>
    <p:sldId id="308" r:id="rId53"/>
    <p:sldId id="310" r:id="rId54"/>
    <p:sldId id="311" r:id="rId55"/>
    <p:sldId id="312" r:id="rId56"/>
    <p:sldId id="313" r:id="rId57"/>
    <p:sldId id="314" r:id="rId58"/>
    <p:sldId id="315" r:id="rId59"/>
    <p:sldId id="316" r:id="rId60"/>
    <p:sldId id="317" r:id="rId61"/>
    <p:sldId id="318" r:id="rId62"/>
    <p:sldId id="319"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Lst>
  <p:sldSz cx="9144000" cy="5143500" type="screen16x9"/>
  <p:notesSz cx="6858000" cy="9144000"/>
  <p:embeddedFontLst>
    <p:embeddedFont>
      <p:font typeface="Comic Sans MS" panose="030F0702030302020204" pitchFamily="66" charset="0"/>
      <p:regular r:id="rId78"/>
      <p:bold r:id="rId79"/>
      <p:italic r:id="rId80"/>
      <p:boldItalic r:id="rId81"/>
    </p:embeddedFont>
    <p:embeddedFont>
      <p:font typeface="Lato" panose="020B0604020202020204" charset="0"/>
      <p:regular r:id="rId82"/>
      <p:bold r:id="rId83"/>
      <p:italic r:id="rId84"/>
      <p:boldItalic r:id="rId85"/>
    </p:embeddedFont>
    <p:embeddedFont>
      <p:font typeface="Raleway"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2E1875-BA51-49C2-85EA-02556FBC5B7D}">
  <a:tblStyle styleId="{EB2E1875-BA51-49C2-85EA-02556FBC5B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6B5331-052D-402C-AAC2-0F635A5F6E1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90a3d6b80f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90a3d6b80f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90a3d6b80f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90a3d6b80f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90a3d6b80f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90a3d6b80f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90a3d6b80f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90a3d6b80f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90a3d6b80f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90a3d6b80f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90a3d6b80f_0_4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90a3d6b80f_0_4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90a3d6b80f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90a3d6b80f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90a3d6b80f_0_4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90a3d6b80f_0_4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90a3d6b80f_0_4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90a3d6b80f_0_4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90a3d6b80f_0_4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90a3d6b80f_0_4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90a3d6b80f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90a3d6b80f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90a3d6b80f_0_4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90a3d6b80f_0_4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90a3d6b80f_0_4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90a3d6b80f_0_4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90a3d6b80f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90a3d6b80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90a3d6b80f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90a3d6b80f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90a3d6b80f_0_5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90a3d6b80f_0_5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90a3d6b80f_0_5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90a3d6b80f_0_5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90a3d6b80f_0_5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90a3d6b80f_0_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90a3d6b80f_0_5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90a3d6b80f_0_5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90a3d6b80f_0_5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90a3d6b80f_0_5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90a3d6b80f_0_5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90a3d6b80f_0_5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90a3d6b80f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90a3d6b80f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90a3d6b80f_0_5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90a3d6b80f_0_5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90a3d6b80f_0_5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90a3d6b80f_0_5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90a3d6b80f_0_5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90a3d6b80f_0_5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90a3d6b80f_0_5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90a3d6b80f_0_5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90a3d6b80f_0_5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90a3d6b80f_0_5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90a3d6b80f_0_5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90a3d6b80f_0_5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0a3d6b80f_0_5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0a3d6b80f_0_5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90a3d6b80f_0_5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90a3d6b80f_0_5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90a3d6b80f_0_5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90a3d6b80f_0_5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90a3d6b80f_0_5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90a3d6b80f_0_5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90a3d6b80f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90a3d6b80f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90a3d6b80f_0_5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90a3d6b80f_0_5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90a3d6b80f_0_5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90a3d6b80f_0_5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90a3d6b80f_0_5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90a3d6b80f_0_5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90a3d6b80f_0_5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90a3d6b80f_0_5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90a3d6b80f_0_5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90a3d6b80f_0_5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90a3d6b80f_0_5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90a3d6b80f_0_5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90a3d6b80f_0_5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90a3d6b80f_0_5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90a3d6b80f_0_5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90a3d6b80f_0_5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90a3d6b80f_0_5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90a3d6b80f_0_5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90a3d6b80f_0_5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90a3d6b80f_0_5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90a3d6b80f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90a3d6b80f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90a3d6b80f_0_5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90a3d6b80f_0_5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90a3d6b80f_0_5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90a3d6b80f_0_5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90a3d6b80f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90a3d6b80f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90a3d6b80f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90a3d6b80f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90a3d6b80f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90a3d6b80f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90a3d6b80f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90a3d6b80f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90a3d6b80f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90a3d6b80f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90a3d6b80f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90a3d6b80f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90a3d6b80f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90a3d6b80f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90a3d6b80f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90a3d6b80f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90a3d6b80f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90a3d6b80f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90a3d6b80f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90a3d6b80f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2339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581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720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3982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223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8098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8444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388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90a3d6b80f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90a3d6b80f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8479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0210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3815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7075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90a3d6b80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90a3d6b80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15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90a3d6b80f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90a3d6b80f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90a3d6b80f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90a3d6b80f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
  <p:cSld name="AUTOLAYOUT_1">
    <p:spTree>
      <p:nvGrpSpPr>
        <p:cNvPr id="1"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0" y="981549"/>
            <a:ext cx="9144000" cy="708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p:cNvPicPr preferRelativeResize="0"/>
          <p:nvPr/>
        </p:nvPicPr>
        <p:blipFill rotWithShape="1">
          <a:blip r:embed="rId2">
            <a:alphaModFix/>
          </a:blip>
          <a:srcRect t="38312" b="38309"/>
          <a:stretch/>
        </p:blipFill>
        <p:spPr>
          <a:xfrm>
            <a:off x="0" y="0"/>
            <a:ext cx="9144006" cy="981554"/>
          </a:xfrm>
          <a:prstGeom prst="rect">
            <a:avLst/>
          </a:prstGeom>
          <a:noFill/>
          <a:ln>
            <a:noFill/>
          </a:ln>
        </p:spPr>
      </p:pic>
      <p:sp>
        <p:nvSpPr>
          <p:cNvPr id="86" name="Google Shape;86;p13"/>
          <p:cNvSpPr txBox="1">
            <a:spLocks noGrp="1"/>
          </p:cNvSpPr>
          <p:nvPr>
            <p:ph type="ctrTitle"/>
          </p:nvPr>
        </p:nvSpPr>
        <p:spPr>
          <a:xfrm>
            <a:off x="2938225" y="2491450"/>
            <a:ext cx="5379900" cy="10191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212121"/>
              </a:buClr>
              <a:buSzPts val="3000"/>
              <a:buNone/>
              <a:defRPr sz="3000" b="1">
                <a:solidFill>
                  <a:srgbClr val="212121"/>
                </a:solidFill>
              </a:defRPr>
            </a:lvl1pPr>
            <a:lvl2pPr lvl="1" algn="l">
              <a:lnSpc>
                <a:spcPct val="100000"/>
              </a:lnSpc>
              <a:spcBef>
                <a:spcPts val="0"/>
              </a:spcBef>
              <a:spcAft>
                <a:spcPts val="0"/>
              </a:spcAft>
              <a:buClr>
                <a:srgbClr val="212121"/>
              </a:buClr>
              <a:buSzPts val="3000"/>
              <a:buNone/>
              <a:defRPr sz="3000" b="1">
                <a:solidFill>
                  <a:srgbClr val="212121"/>
                </a:solidFill>
              </a:defRPr>
            </a:lvl2pPr>
            <a:lvl3pPr lvl="2" algn="l">
              <a:lnSpc>
                <a:spcPct val="100000"/>
              </a:lnSpc>
              <a:spcBef>
                <a:spcPts val="0"/>
              </a:spcBef>
              <a:spcAft>
                <a:spcPts val="0"/>
              </a:spcAft>
              <a:buClr>
                <a:srgbClr val="212121"/>
              </a:buClr>
              <a:buSzPts val="3000"/>
              <a:buNone/>
              <a:defRPr sz="3000" b="1">
                <a:solidFill>
                  <a:srgbClr val="212121"/>
                </a:solidFill>
              </a:defRPr>
            </a:lvl3pPr>
            <a:lvl4pPr lvl="3" algn="l">
              <a:lnSpc>
                <a:spcPct val="100000"/>
              </a:lnSpc>
              <a:spcBef>
                <a:spcPts val="0"/>
              </a:spcBef>
              <a:spcAft>
                <a:spcPts val="0"/>
              </a:spcAft>
              <a:buClr>
                <a:srgbClr val="212121"/>
              </a:buClr>
              <a:buSzPts val="3000"/>
              <a:buNone/>
              <a:defRPr sz="3000" b="1">
                <a:solidFill>
                  <a:srgbClr val="212121"/>
                </a:solidFill>
              </a:defRPr>
            </a:lvl4pPr>
            <a:lvl5pPr lvl="4" algn="l">
              <a:lnSpc>
                <a:spcPct val="100000"/>
              </a:lnSpc>
              <a:spcBef>
                <a:spcPts val="0"/>
              </a:spcBef>
              <a:spcAft>
                <a:spcPts val="0"/>
              </a:spcAft>
              <a:buClr>
                <a:srgbClr val="212121"/>
              </a:buClr>
              <a:buSzPts val="3000"/>
              <a:buNone/>
              <a:defRPr sz="3000" b="1">
                <a:solidFill>
                  <a:srgbClr val="212121"/>
                </a:solidFill>
              </a:defRPr>
            </a:lvl5pPr>
            <a:lvl6pPr lvl="5" algn="l">
              <a:lnSpc>
                <a:spcPct val="100000"/>
              </a:lnSpc>
              <a:spcBef>
                <a:spcPts val="0"/>
              </a:spcBef>
              <a:spcAft>
                <a:spcPts val="0"/>
              </a:spcAft>
              <a:buClr>
                <a:srgbClr val="212121"/>
              </a:buClr>
              <a:buSzPts val="3000"/>
              <a:buNone/>
              <a:defRPr sz="3000" b="1">
                <a:solidFill>
                  <a:srgbClr val="212121"/>
                </a:solidFill>
              </a:defRPr>
            </a:lvl6pPr>
            <a:lvl7pPr lvl="6" algn="l">
              <a:lnSpc>
                <a:spcPct val="100000"/>
              </a:lnSpc>
              <a:spcBef>
                <a:spcPts val="0"/>
              </a:spcBef>
              <a:spcAft>
                <a:spcPts val="0"/>
              </a:spcAft>
              <a:buClr>
                <a:srgbClr val="212121"/>
              </a:buClr>
              <a:buSzPts val="3000"/>
              <a:buNone/>
              <a:defRPr sz="3000" b="1">
                <a:solidFill>
                  <a:srgbClr val="212121"/>
                </a:solidFill>
              </a:defRPr>
            </a:lvl7pPr>
            <a:lvl8pPr lvl="7" algn="l">
              <a:lnSpc>
                <a:spcPct val="100000"/>
              </a:lnSpc>
              <a:spcBef>
                <a:spcPts val="0"/>
              </a:spcBef>
              <a:spcAft>
                <a:spcPts val="0"/>
              </a:spcAft>
              <a:buClr>
                <a:srgbClr val="212121"/>
              </a:buClr>
              <a:buSzPts val="3000"/>
              <a:buNone/>
              <a:defRPr sz="3000" b="1">
                <a:solidFill>
                  <a:srgbClr val="212121"/>
                </a:solidFill>
              </a:defRPr>
            </a:lvl8pPr>
            <a:lvl9pPr lvl="8" algn="l">
              <a:lnSpc>
                <a:spcPct val="100000"/>
              </a:lnSpc>
              <a:spcBef>
                <a:spcPts val="0"/>
              </a:spcBef>
              <a:spcAft>
                <a:spcPts val="0"/>
              </a:spcAft>
              <a:buClr>
                <a:srgbClr val="212121"/>
              </a:buClr>
              <a:buSzPts val="3000"/>
              <a:buNone/>
              <a:defRPr sz="3000" b="1">
                <a:solidFill>
                  <a:srgbClr val="212121"/>
                </a:solidFill>
              </a:defRPr>
            </a:lvl9pPr>
          </a:lstStyle>
          <a:p>
            <a:endParaRPr/>
          </a:p>
        </p:txBody>
      </p:sp>
      <p:sp>
        <p:nvSpPr>
          <p:cNvPr id="87" name="Google Shape;87;p13"/>
          <p:cNvSpPr txBox="1">
            <a:spLocks noGrp="1"/>
          </p:cNvSpPr>
          <p:nvPr>
            <p:ph type="subTitle" idx="1"/>
          </p:nvPr>
        </p:nvSpPr>
        <p:spPr>
          <a:xfrm>
            <a:off x="2938225" y="3571325"/>
            <a:ext cx="5379900" cy="550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212121"/>
              </a:buClr>
              <a:buSzPts val="1400"/>
              <a:buNone/>
              <a:defRPr sz="1400">
                <a:solidFill>
                  <a:srgbClr val="212121"/>
                </a:solidFill>
              </a:defRPr>
            </a:lvl1pPr>
            <a:lvl2pPr lvl="1" algn="l">
              <a:lnSpc>
                <a:spcPct val="100000"/>
              </a:lnSpc>
              <a:spcBef>
                <a:spcPts val="0"/>
              </a:spcBef>
              <a:spcAft>
                <a:spcPts val="0"/>
              </a:spcAft>
              <a:buClr>
                <a:srgbClr val="212121"/>
              </a:buClr>
              <a:buSzPts val="1100"/>
              <a:buNone/>
              <a:defRPr sz="1400">
                <a:solidFill>
                  <a:srgbClr val="212121"/>
                </a:solidFill>
              </a:defRPr>
            </a:lvl2pPr>
            <a:lvl3pPr lvl="2" algn="l">
              <a:lnSpc>
                <a:spcPct val="100000"/>
              </a:lnSpc>
              <a:spcBef>
                <a:spcPts val="0"/>
              </a:spcBef>
              <a:spcAft>
                <a:spcPts val="0"/>
              </a:spcAft>
              <a:buClr>
                <a:srgbClr val="212121"/>
              </a:buClr>
              <a:buSzPts val="1100"/>
              <a:buNone/>
              <a:defRPr sz="1400">
                <a:solidFill>
                  <a:srgbClr val="212121"/>
                </a:solidFill>
              </a:defRPr>
            </a:lvl3pPr>
            <a:lvl4pPr lvl="3" algn="l">
              <a:lnSpc>
                <a:spcPct val="100000"/>
              </a:lnSpc>
              <a:spcBef>
                <a:spcPts val="0"/>
              </a:spcBef>
              <a:spcAft>
                <a:spcPts val="0"/>
              </a:spcAft>
              <a:buClr>
                <a:srgbClr val="212121"/>
              </a:buClr>
              <a:buSzPts val="1100"/>
              <a:buNone/>
              <a:defRPr sz="1400">
                <a:solidFill>
                  <a:srgbClr val="212121"/>
                </a:solidFill>
              </a:defRPr>
            </a:lvl4pPr>
            <a:lvl5pPr lvl="4" algn="l">
              <a:lnSpc>
                <a:spcPct val="100000"/>
              </a:lnSpc>
              <a:spcBef>
                <a:spcPts val="0"/>
              </a:spcBef>
              <a:spcAft>
                <a:spcPts val="0"/>
              </a:spcAft>
              <a:buClr>
                <a:srgbClr val="212121"/>
              </a:buClr>
              <a:buSzPts val="1100"/>
              <a:buNone/>
              <a:defRPr sz="1400">
                <a:solidFill>
                  <a:srgbClr val="212121"/>
                </a:solidFill>
              </a:defRPr>
            </a:lvl5pPr>
            <a:lvl6pPr lvl="5" algn="l">
              <a:lnSpc>
                <a:spcPct val="100000"/>
              </a:lnSpc>
              <a:spcBef>
                <a:spcPts val="0"/>
              </a:spcBef>
              <a:spcAft>
                <a:spcPts val="0"/>
              </a:spcAft>
              <a:buClr>
                <a:srgbClr val="212121"/>
              </a:buClr>
              <a:buSzPts val="1100"/>
              <a:buNone/>
              <a:defRPr sz="1400">
                <a:solidFill>
                  <a:srgbClr val="212121"/>
                </a:solidFill>
              </a:defRPr>
            </a:lvl6pPr>
            <a:lvl7pPr lvl="6" algn="l">
              <a:lnSpc>
                <a:spcPct val="100000"/>
              </a:lnSpc>
              <a:spcBef>
                <a:spcPts val="0"/>
              </a:spcBef>
              <a:spcAft>
                <a:spcPts val="0"/>
              </a:spcAft>
              <a:buClr>
                <a:srgbClr val="212121"/>
              </a:buClr>
              <a:buSzPts val="1100"/>
              <a:buNone/>
              <a:defRPr sz="1400">
                <a:solidFill>
                  <a:srgbClr val="212121"/>
                </a:solidFill>
              </a:defRPr>
            </a:lvl7pPr>
            <a:lvl8pPr lvl="7" algn="l">
              <a:lnSpc>
                <a:spcPct val="100000"/>
              </a:lnSpc>
              <a:spcBef>
                <a:spcPts val="0"/>
              </a:spcBef>
              <a:spcAft>
                <a:spcPts val="0"/>
              </a:spcAft>
              <a:buClr>
                <a:srgbClr val="212121"/>
              </a:buClr>
              <a:buSzPts val="1100"/>
              <a:buNone/>
              <a:defRPr sz="1400">
                <a:solidFill>
                  <a:srgbClr val="212121"/>
                </a:solidFill>
              </a:defRPr>
            </a:lvl8pPr>
            <a:lvl9pPr lvl="8" algn="l">
              <a:lnSpc>
                <a:spcPct val="100000"/>
              </a:lnSpc>
              <a:spcBef>
                <a:spcPts val="0"/>
              </a:spcBef>
              <a:spcAft>
                <a:spcPts val="0"/>
              </a:spcAft>
              <a:buClr>
                <a:srgbClr val="212121"/>
              </a:buClr>
              <a:buSzPts val="1100"/>
              <a:buNone/>
              <a:defRPr sz="1400">
                <a:solidFill>
                  <a:srgbClr val="212121"/>
                </a:solidFill>
              </a:defRPr>
            </a:lvl9pPr>
          </a:lstStyle>
          <a:p>
            <a:endParaRPr/>
          </a:p>
        </p:txBody>
      </p:sp>
      <p:sp>
        <p:nvSpPr>
          <p:cNvPr id="88" name="Google Shape;88;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 name="Rectangle 1">
            <a:extLst>
              <a:ext uri="{FF2B5EF4-FFF2-40B4-BE49-F238E27FC236}">
                <a16:creationId xmlns:a16="http://schemas.microsoft.com/office/drawing/2014/main" id="{D3A350CB-DE02-A6EC-B2FE-66018F828600}"/>
              </a:ext>
            </a:extLst>
          </p:cNvPr>
          <p:cNvSpPr/>
          <p:nvPr userDrawn="1"/>
        </p:nvSpPr>
        <p:spPr>
          <a:xfrm>
            <a:off x="0" y="487800"/>
            <a:ext cx="9144000" cy="7263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3ADC89-2BC9-4216-CB22-2E72579CF2F2}"/>
              </a:ext>
            </a:extLst>
          </p:cNvPr>
          <p:cNvSpPr/>
          <p:nvPr userDrawn="1"/>
        </p:nvSpPr>
        <p:spPr>
          <a:xfrm>
            <a:off x="0" y="4874012"/>
            <a:ext cx="9144000" cy="726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cloud.r-project.org/bin/windows/base/" TargetMode="External"/><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ctrTitle"/>
          </p:nvPr>
        </p:nvSpPr>
        <p:spPr>
          <a:xfrm>
            <a:off x="209450" y="1451575"/>
            <a:ext cx="7244100" cy="1019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R Programming </a:t>
            </a:r>
            <a:endParaRPr/>
          </a:p>
          <a:p>
            <a:pPr marL="0" lvl="0" indent="0" algn="l" rtl="0">
              <a:spcBef>
                <a:spcPts val="0"/>
              </a:spcBef>
              <a:spcAft>
                <a:spcPts val="0"/>
              </a:spcAft>
              <a:buNone/>
            </a:pPr>
            <a:r>
              <a:rPr lang="en"/>
              <a:t>Basic to Advance</a:t>
            </a:r>
            <a:endParaRPr/>
          </a:p>
        </p:txBody>
      </p:sp>
      <p:sp>
        <p:nvSpPr>
          <p:cNvPr id="94" name="Google Shape;94;p14"/>
          <p:cNvSpPr txBox="1">
            <a:spLocks noGrp="1"/>
          </p:cNvSpPr>
          <p:nvPr>
            <p:ph type="subTitle" idx="1"/>
          </p:nvPr>
        </p:nvSpPr>
        <p:spPr>
          <a:xfrm>
            <a:off x="369975" y="2705950"/>
            <a:ext cx="5379900" cy="550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Dr. Kailash Shaw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 Packages</a:t>
            </a:r>
            <a:endParaRPr/>
          </a:p>
        </p:txBody>
      </p:sp>
      <p:pic>
        <p:nvPicPr>
          <p:cNvPr id="172" name="Google Shape;172;p23"/>
          <p:cNvPicPr preferRelativeResize="0"/>
          <p:nvPr/>
        </p:nvPicPr>
        <p:blipFill>
          <a:blip r:embed="rId3">
            <a:alphaModFix/>
          </a:blip>
          <a:stretch>
            <a:fillRect/>
          </a:stretch>
        </p:blipFill>
        <p:spPr>
          <a:xfrm>
            <a:off x="3383650" y="535198"/>
            <a:ext cx="5715000" cy="2975225"/>
          </a:xfrm>
          <a:prstGeom prst="rect">
            <a:avLst/>
          </a:prstGeom>
          <a:noFill/>
          <a:ln>
            <a:noFill/>
          </a:ln>
        </p:spPr>
      </p:pic>
      <p:sp>
        <p:nvSpPr>
          <p:cNvPr id="173" name="Google Shape;173;p23"/>
          <p:cNvSpPr txBox="1"/>
          <p:nvPr/>
        </p:nvSpPr>
        <p:spPr>
          <a:xfrm>
            <a:off x="132600" y="1374875"/>
            <a:ext cx="3000000" cy="303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sz="1100"/>
              <a:t>R packages are the collection of R functions, sample data, and compile codes. In the R environment, these packages are stored under a directory called "</a:t>
            </a:r>
            <a:r>
              <a:rPr lang="en" sz="1100" b="1"/>
              <a:t>library</a:t>
            </a:r>
            <a:r>
              <a:rPr lang="en" sz="1100"/>
              <a:t>." During installation, R installs a set of packages. We can add packages later when they are needed for some specific purpose. Only the default packages will be available when we start the R console. Other packages which are already installed will be loaded explicitly to be used by the R program.</a:t>
            </a:r>
            <a:endParaRPr sz="1100"/>
          </a:p>
          <a:p>
            <a:pPr marL="0" lvl="0" indent="0" algn="just" rtl="0">
              <a:lnSpc>
                <a:spcPct val="115000"/>
              </a:lnSpc>
              <a:spcBef>
                <a:spcPts val="1200"/>
              </a:spcBef>
              <a:spcAft>
                <a:spcPts val="1200"/>
              </a:spcAft>
              <a:buNone/>
            </a:pPr>
            <a:r>
              <a:rPr lang="en" sz="1100"/>
              <a:t>There is the following list of commands to be used to check, verify, and use the R packages.</a:t>
            </a:r>
            <a:endParaRPr sz="1100"/>
          </a:p>
        </p:txBody>
      </p:sp>
      <p:sp>
        <p:nvSpPr>
          <p:cNvPr id="174" name="Google Shape;174;p23"/>
          <p:cNvSpPr txBox="1"/>
          <p:nvPr/>
        </p:nvSpPr>
        <p:spPr>
          <a:xfrm>
            <a:off x="3426675" y="3433625"/>
            <a:ext cx="148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library()</a:t>
            </a:r>
            <a:endParaRPr/>
          </a:p>
        </p:txBody>
      </p:sp>
      <p:sp>
        <p:nvSpPr>
          <p:cNvPr id="175" name="Google Shape;175;p23"/>
          <p:cNvSpPr txBox="1"/>
          <p:nvPr/>
        </p:nvSpPr>
        <p:spPr>
          <a:xfrm>
            <a:off x="3383650" y="3833825"/>
            <a:ext cx="148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search() </a:t>
            </a:r>
            <a:endParaRPr/>
          </a:p>
        </p:txBody>
      </p:sp>
      <p:sp>
        <p:nvSpPr>
          <p:cNvPr id="176" name="Google Shape;176;p23"/>
          <p:cNvSpPr txBox="1"/>
          <p:nvPr/>
        </p:nvSpPr>
        <p:spPr>
          <a:xfrm>
            <a:off x="5220250" y="33568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install.packages("Package Name") </a:t>
            </a:r>
            <a:endParaRPr/>
          </a:p>
        </p:txBody>
      </p:sp>
      <p:sp>
        <p:nvSpPr>
          <p:cNvPr id="177" name="Google Shape;177;p23"/>
          <p:cNvSpPr txBox="1"/>
          <p:nvPr/>
        </p:nvSpPr>
        <p:spPr>
          <a:xfrm>
            <a:off x="5248175" y="3719775"/>
            <a:ext cx="3000000" cy="104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t>The syntax of installing XML package is as follows:</a:t>
            </a:r>
            <a:endParaRPr/>
          </a:p>
          <a:p>
            <a:pPr marL="457200" lvl="0" indent="0" algn="l" rtl="0">
              <a:lnSpc>
                <a:spcPct val="115000"/>
              </a:lnSpc>
              <a:spcBef>
                <a:spcPts val="1200"/>
              </a:spcBef>
              <a:spcAft>
                <a:spcPts val="1200"/>
              </a:spcAft>
              <a:buNone/>
            </a:pPr>
            <a:r>
              <a:rPr lang="en"/>
              <a:t>install.packages("XML")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List of R Packages</a:t>
            </a:r>
            <a:endParaRPr/>
          </a:p>
        </p:txBody>
      </p:sp>
      <p:pic>
        <p:nvPicPr>
          <p:cNvPr id="183" name="Google Shape;183;p24"/>
          <p:cNvPicPr preferRelativeResize="0"/>
          <p:nvPr/>
        </p:nvPicPr>
        <p:blipFill>
          <a:blip r:embed="rId3">
            <a:alphaModFix/>
          </a:blip>
          <a:stretch>
            <a:fillRect/>
          </a:stretch>
        </p:blipFill>
        <p:spPr>
          <a:xfrm>
            <a:off x="3033776" y="1280825"/>
            <a:ext cx="4121274" cy="352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 Script File</a:t>
            </a:r>
            <a:endParaRPr/>
          </a:p>
        </p:txBody>
      </p:sp>
      <p:sp>
        <p:nvSpPr>
          <p:cNvPr id="189" name="Google Shape;189;p25"/>
          <p:cNvSpPr txBox="1"/>
          <p:nvPr/>
        </p:nvSpPr>
        <p:spPr>
          <a:xfrm>
            <a:off x="118650" y="658811"/>
            <a:ext cx="3000000" cy="15453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SzPts val="1100"/>
              <a:buAutoNum type="arabicPeriod"/>
            </a:pPr>
            <a:r>
              <a:rPr lang="en" dirty="0"/>
              <a:t>#My First program in R programming  </a:t>
            </a:r>
            <a:endParaRPr dirty="0"/>
          </a:p>
          <a:p>
            <a:pPr marL="457200" lvl="0" indent="-298450" algn="l" rtl="0">
              <a:lnSpc>
                <a:spcPct val="115000"/>
              </a:lnSpc>
              <a:spcBef>
                <a:spcPts val="0"/>
              </a:spcBef>
              <a:spcAft>
                <a:spcPts val="0"/>
              </a:spcAft>
              <a:buSzPts val="1100"/>
              <a:buAutoNum type="arabicPeriod"/>
            </a:pPr>
            <a:r>
              <a:rPr lang="en" dirty="0"/>
              <a:t>string &lt;-"Hello World!"  </a:t>
            </a:r>
            <a:endParaRPr dirty="0"/>
          </a:p>
          <a:p>
            <a:pPr marL="457200" lvl="0" indent="-298450" algn="l" rtl="0">
              <a:lnSpc>
                <a:spcPct val="115000"/>
              </a:lnSpc>
              <a:spcBef>
                <a:spcPts val="0"/>
              </a:spcBef>
              <a:spcAft>
                <a:spcPts val="0"/>
              </a:spcAft>
              <a:buSzPts val="1100"/>
              <a:buAutoNum type="arabicPeriod"/>
            </a:pPr>
            <a:r>
              <a:rPr lang="en" dirty="0"/>
              <a:t>print(string) </a:t>
            </a:r>
            <a:endParaRPr dirty="0"/>
          </a:p>
          <a:p>
            <a:pPr marL="457200" lvl="0" indent="0" algn="l" rtl="0">
              <a:lnSpc>
                <a:spcPct val="115000"/>
              </a:lnSpc>
              <a:spcBef>
                <a:spcPts val="1200"/>
              </a:spcBef>
              <a:spcAft>
                <a:spcPts val="1200"/>
              </a:spcAft>
              <a:buNone/>
            </a:pPr>
            <a:endParaRPr dirty="0"/>
          </a:p>
        </p:txBody>
      </p:sp>
      <p:sp>
        <p:nvSpPr>
          <p:cNvPr id="2" name="TextBox 1">
            <a:extLst>
              <a:ext uri="{FF2B5EF4-FFF2-40B4-BE49-F238E27FC236}">
                <a16:creationId xmlns:a16="http://schemas.microsoft.com/office/drawing/2014/main" id="{40EC244A-79B6-D6CB-7FB5-05E232A640FC}"/>
              </a:ext>
            </a:extLst>
          </p:cNvPr>
          <p:cNvSpPr txBox="1"/>
          <p:nvPr/>
        </p:nvSpPr>
        <p:spPr>
          <a:xfrm>
            <a:off x="341860" y="2228548"/>
            <a:ext cx="6613451" cy="1384995"/>
          </a:xfrm>
          <a:prstGeom prst="rect">
            <a:avLst/>
          </a:prstGeom>
          <a:noFill/>
        </p:spPr>
        <p:txBody>
          <a:bodyPr wrap="square" rtlCol="0">
            <a:spAutoFit/>
          </a:bodyPr>
          <a:lstStyle/>
          <a:p>
            <a:r>
              <a:rPr lang="en-US" dirty="0"/>
              <a:t>Write a Program using R to compute SI and CI using following information</a:t>
            </a:r>
          </a:p>
          <a:p>
            <a:endParaRPr lang="en-US" dirty="0"/>
          </a:p>
          <a:p>
            <a:r>
              <a:rPr lang="en-US" dirty="0"/>
              <a:t>P = 1500</a:t>
            </a:r>
          </a:p>
          <a:p>
            <a:r>
              <a:rPr lang="en-US" dirty="0"/>
              <a:t>T = 9</a:t>
            </a:r>
          </a:p>
          <a:p>
            <a:r>
              <a:rPr lang="en-US" dirty="0"/>
              <a:t>R =8.6%</a:t>
            </a:r>
          </a:p>
          <a:p>
            <a:r>
              <a:rPr lang="en-US" dirty="0"/>
              <a:t>N = 4 (Quarterly Interest applied)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Type in R Programming</a:t>
            </a:r>
            <a:endParaRPr/>
          </a:p>
        </p:txBody>
      </p:sp>
      <p:pic>
        <p:nvPicPr>
          <p:cNvPr id="195" name="Google Shape;195;p26"/>
          <p:cNvPicPr preferRelativeResize="0"/>
          <p:nvPr/>
        </p:nvPicPr>
        <p:blipFill>
          <a:blip r:embed="rId3">
            <a:alphaModFix/>
          </a:blip>
          <a:stretch>
            <a:fillRect/>
          </a:stretch>
        </p:blipFill>
        <p:spPr>
          <a:xfrm>
            <a:off x="5390706" y="1094723"/>
            <a:ext cx="3753293" cy="3474725"/>
          </a:xfrm>
          <a:prstGeom prst="rect">
            <a:avLst/>
          </a:prstGeom>
          <a:noFill/>
          <a:ln>
            <a:noFill/>
          </a:ln>
        </p:spPr>
      </p:pic>
      <p:graphicFrame>
        <p:nvGraphicFramePr>
          <p:cNvPr id="196" name="Google Shape;196;p26"/>
          <p:cNvGraphicFramePr/>
          <p:nvPr>
            <p:extLst>
              <p:ext uri="{D42A27DB-BD31-4B8C-83A1-F6EECF244321}">
                <p14:modId xmlns:p14="http://schemas.microsoft.com/office/powerpoint/2010/main" val="92407101"/>
              </p:ext>
            </p:extLst>
          </p:nvPr>
        </p:nvGraphicFramePr>
        <p:xfrm>
          <a:off x="176025" y="722234"/>
          <a:ext cx="5076459" cy="3783006"/>
        </p:xfrm>
        <a:graphic>
          <a:graphicData uri="http://schemas.openxmlformats.org/drawingml/2006/table">
            <a:tbl>
              <a:tblPr>
                <a:noFill/>
                <a:tableStyleId>{EB2E1875-BA51-49C2-85EA-02556FBC5B7D}</a:tableStyleId>
              </a:tblPr>
              <a:tblGrid>
                <a:gridCol w="1057352">
                  <a:extLst>
                    <a:ext uri="{9D8B030D-6E8A-4147-A177-3AD203B41FA5}">
                      <a16:colId xmlns:a16="http://schemas.microsoft.com/office/drawing/2014/main" val="20000"/>
                    </a:ext>
                  </a:extLst>
                </a:gridCol>
                <a:gridCol w="1903228">
                  <a:extLst>
                    <a:ext uri="{9D8B030D-6E8A-4147-A177-3AD203B41FA5}">
                      <a16:colId xmlns:a16="http://schemas.microsoft.com/office/drawing/2014/main" val="20001"/>
                    </a:ext>
                  </a:extLst>
                </a:gridCol>
                <a:gridCol w="2115879">
                  <a:extLst>
                    <a:ext uri="{9D8B030D-6E8A-4147-A177-3AD203B41FA5}">
                      <a16:colId xmlns:a16="http://schemas.microsoft.com/office/drawing/2014/main" val="20002"/>
                    </a:ext>
                  </a:extLst>
                </a:gridCol>
              </a:tblGrid>
              <a:tr h="327834">
                <a:tc>
                  <a:txBody>
                    <a:bodyPr/>
                    <a:lstStyle/>
                    <a:p>
                      <a:pPr marL="0" lvl="0" indent="0" algn="l" rtl="0">
                        <a:lnSpc>
                          <a:spcPct val="150000"/>
                        </a:lnSpc>
                        <a:spcBef>
                          <a:spcPts val="0"/>
                        </a:spcBef>
                        <a:spcAft>
                          <a:spcPts val="1900"/>
                        </a:spcAft>
                        <a:buNone/>
                      </a:pPr>
                      <a:r>
                        <a:rPr lang="en" sz="1050" b="1">
                          <a:solidFill>
                            <a:srgbClr val="FF6200"/>
                          </a:solidFill>
                        </a:rPr>
                        <a:t>Data Type</a:t>
                      </a:r>
                      <a:endParaRPr sz="1050" b="1">
                        <a:solidFill>
                          <a:srgbClr val="FF6200"/>
                        </a:solidFill>
                      </a:endParaRPr>
                    </a:p>
                  </a:txBody>
                  <a:tcPr marL="142875" marR="142875" marT="66675" marB="66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1900"/>
                        </a:spcAft>
                        <a:buNone/>
                      </a:pPr>
                      <a:r>
                        <a:rPr lang="en" sz="1050" b="1" dirty="0">
                          <a:solidFill>
                            <a:srgbClr val="FF6200"/>
                          </a:solidFill>
                        </a:rPr>
                        <a:t>Example</a:t>
                      </a:r>
                      <a:endParaRPr sz="1050" b="1" dirty="0">
                        <a:solidFill>
                          <a:srgbClr val="FF6200"/>
                        </a:solidFill>
                      </a:endParaRPr>
                    </a:p>
                  </a:txBody>
                  <a:tcPr marL="142875" marR="142875" marT="66675" marB="66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1900"/>
                        </a:spcAft>
                        <a:buNone/>
                      </a:pPr>
                      <a:r>
                        <a:rPr lang="en" sz="1050" b="1">
                          <a:solidFill>
                            <a:srgbClr val="FF6200"/>
                          </a:solidFill>
                        </a:rPr>
                        <a:t>Description</a:t>
                      </a:r>
                      <a:endParaRPr sz="1050" b="1">
                        <a:solidFill>
                          <a:srgbClr val="FF6200"/>
                        </a:solidFill>
                      </a:endParaRPr>
                    </a:p>
                  </a:txBody>
                  <a:tcPr marL="142875" marR="142875" marT="66675" marB="666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44117">
                <a:tc>
                  <a:txBody>
                    <a:bodyPr/>
                    <a:lstStyle/>
                    <a:p>
                      <a:pPr marL="0" lvl="0" indent="0" algn="l" rtl="0">
                        <a:lnSpc>
                          <a:spcPct val="168750"/>
                        </a:lnSpc>
                        <a:spcBef>
                          <a:spcPts val="0"/>
                        </a:spcBef>
                        <a:spcAft>
                          <a:spcPts val="1900"/>
                        </a:spcAft>
                        <a:buNone/>
                      </a:pPr>
                      <a:r>
                        <a:rPr lang="en" sz="1050"/>
                        <a:t>Logical</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dirty="0"/>
                        <a:t>TRUE, FALSE</a:t>
                      </a:r>
                      <a:endParaRPr sz="1050" dirty="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a:t>boolean values</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0045">
                <a:tc>
                  <a:txBody>
                    <a:bodyPr/>
                    <a:lstStyle/>
                    <a:p>
                      <a:pPr marL="0" lvl="0" indent="0" algn="l" rtl="0">
                        <a:lnSpc>
                          <a:spcPct val="168750"/>
                        </a:lnSpc>
                        <a:spcBef>
                          <a:spcPts val="0"/>
                        </a:spcBef>
                        <a:spcAft>
                          <a:spcPts val="1900"/>
                        </a:spcAft>
                        <a:buNone/>
                      </a:pPr>
                      <a:r>
                        <a:rPr lang="en" sz="1050"/>
                        <a:t>Numeric</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dirty="0"/>
                        <a:t>2, 45.9, 3782</a:t>
                      </a:r>
                      <a:endParaRPr sz="1050" dirty="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a:t>Numbers of all kinds</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44117">
                <a:tc>
                  <a:txBody>
                    <a:bodyPr/>
                    <a:lstStyle/>
                    <a:p>
                      <a:pPr marL="0" lvl="0" indent="0" algn="l" rtl="0">
                        <a:lnSpc>
                          <a:spcPct val="168750"/>
                        </a:lnSpc>
                        <a:spcBef>
                          <a:spcPts val="0"/>
                        </a:spcBef>
                        <a:spcAft>
                          <a:spcPts val="1900"/>
                        </a:spcAft>
                        <a:buNone/>
                      </a:pPr>
                      <a:r>
                        <a:rPr lang="en" sz="1050"/>
                        <a:t>Integer</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a:t>9L, 779L</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dirty="0"/>
                        <a:t>Explicitly </a:t>
                      </a:r>
                      <a:r>
                        <a:rPr lang="en" sz="1000" dirty="0"/>
                        <a:t>Integers</a:t>
                      </a:r>
                      <a:endParaRPr sz="1050" dirty="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0045">
                <a:tc>
                  <a:txBody>
                    <a:bodyPr/>
                    <a:lstStyle/>
                    <a:p>
                      <a:pPr marL="0" lvl="0" indent="0" algn="l" rtl="0">
                        <a:lnSpc>
                          <a:spcPct val="168750"/>
                        </a:lnSpc>
                        <a:spcBef>
                          <a:spcPts val="0"/>
                        </a:spcBef>
                        <a:spcAft>
                          <a:spcPts val="1900"/>
                        </a:spcAft>
                        <a:buNone/>
                      </a:pPr>
                      <a:r>
                        <a:rPr lang="en" sz="1050"/>
                        <a:t>Complex</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a:t>8+9i</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a:t>Real Value + Complex Value</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10045">
                <a:tc>
                  <a:txBody>
                    <a:bodyPr/>
                    <a:lstStyle/>
                    <a:p>
                      <a:pPr marL="0" lvl="0" indent="0" algn="l" rtl="0">
                        <a:lnSpc>
                          <a:spcPct val="168750"/>
                        </a:lnSpc>
                        <a:spcBef>
                          <a:spcPts val="0"/>
                        </a:spcBef>
                        <a:spcAft>
                          <a:spcPts val="1900"/>
                        </a:spcAft>
                        <a:buNone/>
                      </a:pPr>
                      <a:r>
                        <a:rPr lang="en" sz="1050"/>
                        <a:t>Character</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a:t>‘m’, “hello”</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a:t>Characters and Strings</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875973">
                <a:tc>
                  <a:txBody>
                    <a:bodyPr/>
                    <a:lstStyle/>
                    <a:p>
                      <a:pPr marL="0" lvl="0" indent="0" algn="l" rtl="0">
                        <a:lnSpc>
                          <a:spcPct val="168750"/>
                        </a:lnSpc>
                        <a:spcBef>
                          <a:spcPts val="0"/>
                        </a:spcBef>
                        <a:spcAft>
                          <a:spcPts val="1900"/>
                        </a:spcAft>
                        <a:buNone/>
                      </a:pPr>
                      <a:r>
                        <a:rPr lang="en" sz="1050"/>
                        <a:t>Raw</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a:t>[68, 65, 6C, 6C,6F] is the value for string </a:t>
                      </a:r>
                      <a:r>
                        <a:rPr lang="en" sz="1050" b="1"/>
                        <a:t>hello</a:t>
                      </a:r>
                      <a:r>
                        <a:rPr lang="en" sz="1050"/>
                        <a:t>.</a:t>
                      </a:r>
                      <a:endParaRPr sz="105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050" dirty="0"/>
                        <a:t>Any data is stored as raw bytes</a:t>
                      </a:r>
                      <a:endParaRPr sz="1050" dirty="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2" name="Google Shape;202;p27"/>
          <p:cNvSpPr txBox="1"/>
          <p:nvPr/>
        </p:nvSpPr>
        <p:spPr>
          <a:xfrm>
            <a:off x="0" y="572600"/>
            <a:ext cx="4948200" cy="2630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SzPts val="1100"/>
              <a:buAutoNum type="arabicPeriod"/>
            </a:pPr>
            <a:r>
              <a:rPr lang="en"/>
              <a:t>#Logical Data type  </a:t>
            </a:r>
            <a:endParaRPr/>
          </a:p>
          <a:p>
            <a:pPr marL="457200" lvl="0" indent="-298450" algn="l" rtl="0">
              <a:lnSpc>
                <a:spcPct val="115000"/>
              </a:lnSpc>
              <a:spcBef>
                <a:spcPts val="0"/>
              </a:spcBef>
              <a:spcAft>
                <a:spcPts val="0"/>
              </a:spcAft>
              <a:buSzPts val="1100"/>
              <a:buAutoNum type="arabicPeriod"/>
            </a:pPr>
            <a:r>
              <a:rPr lang="en"/>
              <a:t>variable_logical&lt;- TRUE  </a:t>
            </a:r>
            <a:endParaRPr/>
          </a:p>
          <a:p>
            <a:pPr marL="457200" lvl="0" indent="-298450" algn="l" rtl="0">
              <a:lnSpc>
                <a:spcPct val="115000"/>
              </a:lnSpc>
              <a:spcBef>
                <a:spcPts val="0"/>
              </a:spcBef>
              <a:spcAft>
                <a:spcPts val="0"/>
              </a:spcAft>
              <a:buSzPts val="1100"/>
              <a:buAutoNum type="arabicPeriod"/>
            </a:pPr>
            <a:r>
              <a:rPr lang="en"/>
              <a:t>cat(variable_logical,"\n")  </a:t>
            </a:r>
            <a:endParaRPr/>
          </a:p>
          <a:p>
            <a:pPr marL="457200" lvl="0" indent="-298450" algn="l" rtl="0">
              <a:lnSpc>
                <a:spcPct val="115000"/>
              </a:lnSpc>
              <a:spcBef>
                <a:spcPts val="0"/>
              </a:spcBef>
              <a:spcAft>
                <a:spcPts val="0"/>
              </a:spcAft>
              <a:buSzPts val="1100"/>
              <a:buAutoNum type="arabicPeriod"/>
            </a:pPr>
            <a:r>
              <a:rPr lang="en"/>
              <a:t>cat("The data type of variable_logical is ",class(variable_logical),"\n\n")  </a:t>
            </a:r>
            <a:endParaRPr/>
          </a:p>
          <a:p>
            <a:pPr marL="457200" lvl="0" indent="-298450" algn="l" rtl="0">
              <a:lnSpc>
                <a:spcPct val="115000"/>
              </a:lnSpc>
              <a:spcBef>
                <a:spcPts val="0"/>
              </a:spcBef>
              <a:spcAft>
                <a:spcPts val="0"/>
              </a:spcAft>
              <a:buSzPts val="1100"/>
              <a:buAutoNum type="arabicPeriod"/>
            </a:pPr>
            <a:r>
              <a:rPr lang="en"/>
              <a:t>#Numeric Data type  </a:t>
            </a:r>
            <a:endParaRPr/>
          </a:p>
          <a:p>
            <a:pPr marL="457200" lvl="0" indent="-298450" algn="l" rtl="0">
              <a:lnSpc>
                <a:spcPct val="115000"/>
              </a:lnSpc>
              <a:spcBef>
                <a:spcPts val="0"/>
              </a:spcBef>
              <a:spcAft>
                <a:spcPts val="0"/>
              </a:spcAft>
              <a:buSzPts val="1100"/>
              <a:buAutoNum type="arabicPeriod"/>
            </a:pPr>
            <a:r>
              <a:rPr lang="en"/>
              <a:t>variable_numeric&lt;- 3532  </a:t>
            </a:r>
            <a:endParaRPr/>
          </a:p>
          <a:p>
            <a:pPr marL="457200" lvl="0" indent="-298450" algn="l" rtl="0">
              <a:lnSpc>
                <a:spcPct val="115000"/>
              </a:lnSpc>
              <a:spcBef>
                <a:spcPts val="0"/>
              </a:spcBef>
              <a:spcAft>
                <a:spcPts val="0"/>
              </a:spcAft>
              <a:buSzPts val="1100"/>
              <a:buAutoNum type="arabicPeriod"/>
            </a:pPr>
            <a:r>
              <a:rPr lang="en"/>
              <a:t>cat(variable_numeric,"\n")     </a:t>
            </a:r>
            <a:endParaRPr/>
          </a:p>
          <a:p>
            <a:pPr marL="457200" lvl="0" indent="-298450" algn="l" rtl="0">
              <a:lnSpc>
                <a:spcPct val="115000"/>
              </a:lnSpc>
              <a:spcBef>
                <a:spcPts val="0"/>
              </a:spcBef>
              <a:spcAft>
                <a:spcPts val="0"/>
              </a:spcAft>
              <a:buSzPts val="1100"/>
              <a:buAutoNum type="arabicPeriod"/>
            </a:pPr>
            <a:r>
              <a:rPr lang="en"/>
              <a:t>cat("The data type of variable_numeric is ",class(variable_numeric),"\n\n")  </a:t>
            </a:r>
            <a:endParaRPr/>
          </a:p>
        </p:txBody>
      </p:sp>
      <p:sp>
        <p:nvSpPr>
          <p:cNvPr id="203" name="Google Shape;203;p27"/>
          <p:cNvSpPr txBox="1"/>
          <p:nvPr/>
        </p:nvSpPr>
        <p:spPr>
          <a:xfrm>
            <a:off x="3580200" y="535200"/>
            <a:ext cx="3922200" cy="1391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SzPts val="1100"/>
              <a:buAutoNum type="arabicPeriod"/>
            </a:pPr>
            <a:r>
              <a:rPr lang="en"/>
              <a:t>#Integer Data type  </a:t>
            </a:r>
            <a:endParaRPr/>
          </a:p>
          <a:p>
            <a:pPr marL="457200" lvl="0" indent="-298450" algn="l" rtl="0">
              <a:lnSpc>
                <a:spcPct val="115000"/>
              </a:lnSpc>
              <a:spcBef>
                <a:spcPts val="0"/>
              </a:spcBef>
              <a:spcAft>
                <a:spcPts val="0"/>
              </a:spcAft>
              <a:buSzPts val="1100"/>
              <a:buAutoNum type="arabicPeriod"/>
            </a:pPr>
            <a:r>
              <a:rPr lang="en"/>
              <a:t>variable_integer&lt;- 133L  </a:t>
            </a:r>
            <a:endParaRPr/>
          </a:p>
          <a:p>
            <a:pPr marL="457200" lvl="0" indent="-298450" algn="l" rtl="0">
              <a:lnSpc>
                <a:spcPct val="115000"/>
              </a:lnSpc>
              <a:spcBef>
                <a:spcPts val="0"/>
              </a:spcBef>
              <a:spcAft>
                <a:spcPts val="0"/>
              </a:spcAft>
              <a:buSzPts val="1100"/>
              <a:buAutoNum type="arabicPeriod"/>
            </a:pPr>
            <a:r>
              <a:rPr lang="en"/>
              <a:t>cat(variable_integer,"\n")   </a:t>
            </a:r>
            <a:endParaRPr/>
          </a:p>
          <a:p>
            <a:pPr marL="457200" lvl="0" indent="-298450" algn="l" rtl="0">
              <a:lnSpc>
                <a:spcPct val="115000"/>
              </a:lnSpc>
              <a:spcBef>
                <a:spcPts val="0"/>
              </a:spcBef>
              <a:spcAft>
                <a:spcPts val="0"/>
              </a:spcAft>
              <a:buSzPts val="1100"/>
              <a:buAutoNum type="arabicPeriod"/>
            </a:pPr>
            <a:r>
              <a:rPr lang="en"/>
              <a:t>cat("The data type of variable_integer is ",class(variable_integer),"\n\n")    </a:t>
            </a:r>
            <a:endParaRPr/>
          </a:p>
        </p:txBody>
      </p:sp>
      <p:sp>
        <p:nvSpPr>
          <p:cNvPr id="204" name="Google Shape;204;p27"/>
          <p:cNvSpPr txBox="1"/>
          <p:nvPr/>
        </p:nvSpPr>
        <p:spPr>
          <a:xfrm>
            <a:off x="6144000" y="2761500"/>
            <a:ext cx="3000000" cy="21348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SzPts val="1100"/>
              <a:buAutoNum type="arabicPeriod"/>
            </a:pPr>
            <a:r>
              <a:rPr lang="en"/>
              <a:t>#Raw Data type  </a:t>
            </a:r>
            <a:endParaRPr/>
          </a:p>
          <a:p>
            <a:pPr marL="457200" lvl="0" indent="-298450" algn="l" rtl="0">
              <a:lnSpc>
                <a:spcPct val="115000"/>
              </a:lnSpc>
              <a:spcBef>
                <a:spcPts val="0"/>
              </a:spcBef>
              <a:spcAft>
                <a:spcPts val="0"/>
              </a:spcAft>
              <a:buSzPts val="1100"/>
              <a:buAutoNum type="arabicPeriod"/>
            </a:pPr>
            <a:r>
              <a:rPr lang="en"/>
              <a:t>variable_raw&lt;- charToRaw("Learning r programming")  </a:t>
            </a:r>
            <a:endParaRPr/>
          </a:p>
          <a:p>
            <a:pPr marL="457200" lvl="0" indent="-298450" algn="l" rtl="0">
              <a:lnSpc>
                <a:spcPct val="115000"/>
              </a:lnSpc>
              <a:spcBef>
                <a:spcPts val="0"/>
              </a:spcBef>
              <a:spcAft>
                <a:spcPts val="0"/>
              </a:spcAft>
              <a:buSzPts val="1100"/>
              <a:buAutoNum type="arabicPeriod"/>
            </a:pPr>
            <a:r>
              <a:rPr lang="en"/>
              <a:t>cat(variable_raw,"\n")  </a:t>
            </a:r>
            <a:endParaRPr/>
          </a:p>
          <a:p>
            <a:pPr marL="457200" lvl="0" indent="-298450" algn="l" rtl="0">
              <a:lnSpc>
                <a:spcPct val="115000"/>
              </a:lnSpc>
              <a:spcBef>
                <a:spcPts val="0"/>
              </a:spcBef>
              <a:spcAft>
                <a:spcPts val="0"/>
              </a:spcAft>
              <a:buSzPts val="1100"/>
              <a:buAutoNum type="arabicPeriod"/>
            </a:pPr>
            <a:r>
              <a:rPr lang="en"/>
              <a:t>cat("The data type of variable_char is ",class(variable_raw),"\n\n") </a:t>
            </a:r>
            <a:endParaRPr/>
          </a:p>
        </p:txBody>
      </p:sp>
      <p:sp>
        <p:nvSpPr>
          <p:cNvPr id="205" name="Google Shape;205;p27"/>
          <p:cNvSpPr txBox="1"/>
          <p:nvPr/>
        </p:nvSpPr>
        <p:spPr>
          <a:xfrm>
            <a:off x="3684900" y="1926600"/>
            <a:ext cx="3000000" cy="1887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SzPts val="1100"/>
              <a:buAutoNum type="arabicPeriod"/>
            </a:pPr>
            <a:r>
              <a:rPr lang="en"/>
              <a:t>#Complex Data type  </a:t>
            </a:r>
            <a:endParaRPr/>
          </a:p>
          <a:p>
            <a:pPr marL="457200" lvl="0" indent="-298450" algn="l" rtl="0">
              <a:lnSpc>
                <a:spcPct val="115000"/>
              </a:lnSpc>
              <a:spcBef>
                <a:spcPts val="0"/>
              </a:spcBef>
              <a:spcAft>
                <a:spcPts val="0"/>
              </a:spcAft>
              <a:buSzPts val="1100"/>
              <a:buAutoNum type="arabicPeriod"/>
            </a:pPr>
            <a:r>
              <a:rPr lang="en"/>
              <a:t>variable_complex&lt;- 3+2i  </a:t>
            </a:r>
            <a:endParaRPr/>
          </a:p>
          <a:p>
            <a:pPr marL="457200" lvl="0" indent="-298450" algn="l" rtl="0">
              <a:lnSpc>
                <a:spcPct val="115000"/>
              </a:lnSpc>
              <a:spcBef>
                <a:spcPts val="0"/>
              </a:spcBef>
              <a:spcAft>
                <a:spcPts val="0"/>
              </a:spcAft>
              <a:buSzPts val="1100"/>
              <a:buAutoNum type="arabicPeriod"/>
            </a:pPr>
            <a:r>
              <a:rPr lang="en"/>
              <a:t>cat(variable_complex,"\n")  </a:t>
            </a:r>
            <a:endParaRPr/>
          </a:p>
          <a:p>
            <a:pPr marL="457200" lvl="0" indent="-298450" algn="l" rtl="0">
              <a:lnSpc>
                <a:spcPct val="115000"/>
              </a:lnSpc>
              <a:spcBef>
                <a:spcPts val="0"/>
              </a:spcBef>
              <a:spcAft>
                <a:spcPts val="0"/>
              </a:spcAft>
              <a:buSzPts val="1100"/>
              <a:buAutoNum type="arabicPeriod"/>
            </a:pPr>
            <a:r>
              <a:rPr lang="en"/>
              <a:t>cat("The data type of variable_complex is ",class(variable_complex),"\n\n")  </a:t>
            </a:r>
            <a:endParaRPr/>
          </a:p>
        </p:txBody>
      </p:sp>
      <p:sp>
        <p:nvSpPr>
          <p:cNvPr id="206" name="Google Shape;206;p27"/>
          <p:cNvSpPr txBox="1"/>
          <p:nvPr/>
        </p:nvSpPr>
        <p:spPr>
          <a:xfrm>
            <a:off x="174475" y="3052900"/>
            <a:ext cx="3000000" cy="18870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SzPts val="1100"/>
              <a:buAutoNum type="arabicPeriod"/>
            </a:pPr>
            <a:r>
              <a:rPr lang="en"/>
              <a:t>#Character Data type  </a:t>
            </a:r>
            <a:endParaRPr/>
          </a:p>
          <a:p>
            <a:pPr marL="457200" lvl="0" indent="-298450" algn="l" rtl="0">
              <a:lnSpc>
                <a:spcPct val="115000"/>
              </a:lnSpc>
              <a:spcBef>
                <a:spcPts val="0"/>
              </a:spcBef>
              <a:spcAft>
                <a:spcPts val="0"/>
              </a:spcAft>
              <a:buSzPts val="1100"/>
              <a:buAutoNum type="arabicPeriod"/>
            </a:pPr>
            <a:r>
              <a:rPr lang="en"/>
              <a:t>variable_char&lt;- "Learning r programming"  </a:t>
            </a:r>
            <a:endParaRPr/>
          </a:p>
          <a:p>
            <a:pPr marL="457200" lvl="0" indent="-298450" algn="l" rtl="0">
              <a:lnSpc>
                <a:spcPct val="115000"/>
              </a:lnSpc>
              <a:spcBef>
                <a:spcPts val="0"/>
              </a:spcBef>
              <a:spcAft>
                <a:spcPts val="0"/>
              </a:spcAft>
              <a:buSzPts val="1100"/>
              <a:buAutoNum type="arabicPeriod"/>
            </a:pPr>
            <a:r>
              <a:rPr lang="en"/>
              <a:t>cat(variable_char,"\n")  </a:t>
            </a:r>
            <a:endParaRPr/>
          </a:p>
          <a:p>
            <a:pPr marL="457200" lvl="0" indent="-298450" algn="l" rtl="0">
              <a:lnSpc>
                <a:spcPct val="115000"/>
              </a:lnSpc>
              <a:spcBef>
                <a:spcPts val="0"/>
              </a:spcBef>
              <a:spcAft>
                <a:spcPts val="0"/>
              </a:spcAft>
              <a:buSzPts val="1100"/>
              <a:buAutoNum type="arabicPeriod"/>
            </a:pPr>
            <a:r>
              <a:rPr lang="en"/>
              <a:t>cat("The data type of variable_char is ",class(variable_char),"\n\n")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Structure in R programming</a:t>
            </a:r>
            <a:endParaRPr dirty="0"/>
          </a:p>
        </p:txBody>
      </p:sp>
      <p:pic>
        <p:nvPicPr>
          <p:cNvPr id="212" name="Google Shape;212;p28"/>
          <p:cNvPicPr preferRelativeResize="0"/>
          <p:nvPr/>
        </p:nvPicPr>
        <p:blipFill>
          <a:blip r:embed="rId3">
            <a:alphaModFix/>
          </a:blip>
          <a:stretch>
            <a:fillRect/>
          </a:stretch>
        </p:blipFill>
        <p:spPr>
          <a:xfrm>
            <a:off x="4800252" y="796985"/>
            <a:ext cx="3810000" cy="373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Vectors</a:t>
            </a:r>
            <a:endParaRPr/>
          </a:p>
        </p:txBody>
      </p:sp>
      <p:pic>
        <p:nvPicPr>
          <p:cNvPr id="218" name="Google Shape;218;p29"/>
          <p:cNvPicPr preferRelativeResize="0"/>
          <p:nvPr/>
        </p:nvPicPr>
        <p:blipFill>
          <a:blip r:embed="rId3">
            <a:alphaModFix/>
          </a:blip>
          <a:stretch>
            <a:fillRect/>
          </a:stretch>
        </p:blipFill>
        <p:spPr>
          <a:xfrm>
            <a:off x="5056551" y="794842"/>
            <a:ext cx="3810000" cy="3733800"/>
          </a:xfrm>
          <a:prstGeom prst="rect">
            <a:avLst/>
          </a:prstGeom>
          <a:noFill/>
          <a:ln>
            <a:noFill/>
          </a:ln>
        </p:spPr>
      </p:pic>
      <p:sp>
        <p:nvSpPr>
          <p:cNvPr id="219" name="Google Shape;219;p29"/>
          <p:cNvSpPr txBox="1"/>
          <p:nvPr/>
        </p:nvSpPr>
        <p:spPr>
          <a:xfrm>
            <a:off x="119031" y="581060"/>
            <a:ext cx="4782577" cy="44160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200" b="1" dirty="0"/>
              <a:t>Vectors</a:t>
            </a:r>
            <a:endParaRPr sz="1200" b="1" dirty="0"/>
          </a:p>
          <a:p>
            <a:pPr marL="0" lvl="0" indent="0" algn="l" rtl="0">
              <a:lnSpc>
                <a:spcPct val="115000"/>
              </a:lnSpc>
              <a:spcBef>
                <a:spcPts val="1200"/>
              </a:spcBef>
              <a:spcAft>
                <a:spcPts val="0"/>
              </a:spcAft>
              <a:buNone/>
            </a:pPr>
            <a:r>
              <a:rPr lang="en" sz="1050" dirty="0"/>
              <a:t>A vector is the basic data structure in R, or we can say vectors are the most basic R data objects. There are six types of atomic vectors such as logical, integer, character, double, and raw. </a:t>
            </a:r>
            <a:r>
              <a:rPr lang="en" sz="1050" b="1" dirty="0"/>
              <a:t>"A vector is a collection of elements which is most commonly of mode character, integer, logical or numeric“</a:t>
            </a:r>
          </a:p>
          <a:p>
            <a:pPr marL="0" lvl="0" indent="0" algn="l" rtl="0">
              <a:lnSpc>
                <a:spcPct val="115000"/>
              </a:lnSpc>
              <a:spcBef>
                <a:spcPts val="1200"/>
              </a:spcBef>
              <a:spcAft>
                <a:spcPts val="0"/>
              </a:spcAft>
              <a:buNone/>
            </a:pPr>
            <a:r>
              <a:rPr lang="en-US" sz="700" b="1" dirty="0"/>
              <a:t>Example Try and Run</a:t>
            </a:r>
          </a:p>
          <a:p>
            <a:pPr marL="228600" lvl="0" indent="-228600" algn="l" rtl="0">
              <a:lnSpc>
                <a:spcPct val="115000"/>
              </a:lnSpc>
              <a:spcBef>
                <a:spcPts val="1200"/>
              </a:spcBef>
              <a:spcAft>
                <a:spcPts val="0"/>
              </a:spcAft>
              <a:buAutoNum type="arabicPeriod"/>
            </a:pPr>
            <a:r>
              <a:rPr lang="en-US" sz="800" b="1" dirty="0"/>
              <a:t>c(5,10)/5</a:t>
            </a:r>
          </a:p>
          <a:p>
            <a:pPr marL="228600" lvl="0" indent="-228600" algn="l" rtl="0">
              <a:lnSpc>
                <a:spcPct val="115000"/>
              </a:lnSpc>
              <a:spcBef>
                <a:spcPts val="1200"/>
              </a:spcBef>
              <a:spcAft>
                <a:spcPts val="0"/>
              </a:spcAft>
              <a:buAutoNum type="arabicPeriod"/>
            </a:pPr>
            <a:r>
              <a:rPr lang="en-US" sz="800" b="1" dirty="0"/>
              <a:t>X &lt;-c(5,10)</a:t>
            </a:r>
          </a:p>
          <a:p>
            <a:pPr lvl="2">
              <a:lnSpc>
                <a:spcPct val="115000"/>
              </a:lnSpc>
              <a:spcBef>
                <a:spcPts val="1200"/>
              </a:spcBef>
            </a:pPr>
            <a:r>
              <a:rPr lang="en-US" sz="800" b="1" dirty="0"/>
              <a:t>      x/5</a:t>
            </a:r>
          </a:p>
          <a:p>
            <a:pPr lvl="2">
              <a:lnSpc>
                <a:spcPct val="115000"/>
              </a:lnSpc>
              <a:spcBef>
                <a:spcPts val="1200"/>
              </a:spcBef>
            </a:pPr>
            <a:r>
              <a:rPr lang="en-US" sz="800" b="1" dirty="0"/>
              <a:t>3. c(1:10)   vs c(1,2,3,4,5,6,7,8,910)</a:t>
            </a:r>
          </a:p>
          <a:p>
            <a:pPr lvl="2">
              <a:lnSpc>
                <a:spcPct val="115000"/>
              </a:lnSpc>
              <a:spcBef>
                <a:spcPts val="1200"/>
              </a:spcBef>
            </a:pPr>
            <a:r>
              <a:rPr lang="en-US" sz="900" b="1" dirty="0"/>
              <a:t>Challenge</a:t>
            </a:r>
          </a:p>
          <a:p>
            <a:pPr marL="228600" lvl="2" indent="-228600">
              <a:spcBef>
                <a:spcPts val="1200"/>
              </a:spcBef>
              <a:buAutoNum type="arabicPeriod"/>
            </a:pPr>
            <a:r>
              <a:rPr lang="en-US" sz="900" b="1" dirty="0"/>
              <a:t>Now can you create a vector from 10 to 1</a:t>
            </a:r>
          </a:p>
          <a:p>
            <a:pPr marL="228600" lvl="2" indent="-228600">
              <a:spcBef>
                <a:spcPts val="1200"/>
              </a:spcBef>
              <a:buAutoNum type="arabicPeriod"/>
            </a:pPr>
            <a:r>
              <a:rPr lang="en-US" sz="900" b="1" dirty="0"/>
              <a:t>Create a Vector with repeated value and display unique one.</a:t>
            </a:r>
          </a:p>
          <a:p>
            <a:pPr marL="228600" lvl="2" indent="-228600">
              <a:spcBef>
                <a:spcPts val="1200"/>
              </a:spcBef>
              <a:buAutoNum type="arabicPeriod"/>
            </a:pPr>
            <a:r>
              <a:rPr lang="en-US" sz="900" b="1" dirty="0"/>
              <a:t>Find the Minimum, Maximum, sum, mean, value in a vector</a:t>
            </a:r>
          </a:p>
          <a:p>
            <a:pPr marL="228600" lvl="2" indent="-228600">
              <a:spcBef>
                <a:spcPts val="1200"/>
              </a:spcBef>
              <a:buAutoNum type="arabicPeriod"/>
            </a:pPr>
            <a:r>
              <a:rPr lang="en-US" sz="900" b="1" dirty="0"/>
              <a:t>Can You change the value of any element of vector</a:t>
            </a:r>
            <a:endParaRPr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Lists</a:t>
            </a:r>
            <a:endParaRPr/>
          </a:p>
        </p:txBody>
      </p:sp>
      <p:pic>
        <p:nvPicPr>
          <p:cNvPr id="225" name="Google Shape;225;p30"/>
          <p:cNvPicPr preferRelativeResize="0"/>
          <p:nvPr/>
        </p:nvPicPr>
        <p:blipFill>
          <a:blip r:embed="rId3">
            <a:alphaModFix/>
          </a:blip>
          <a:stretch>
            <a:fillRect/>
          </a:stretch>
        </p:blipFill>
        <p:spPr>
          <a:xfrm>
            <a:off x="6103088" y="874254"/>
            <a:ext cx="2747787" cy="3314973"/>
          </a:xfrm>
          <a:prstGeom prst="rect">
            <a:avLst/>
          </a:prstGeom>
          <a:noFill/>
          <a:ln>
            <a:noFill/>
          </a:ln>
        </p:spPr>
      </p:pic>
      <p:sp>
        <p:nvSpPr>
          <p:cNvPr id="226" name="Google Shape;226;p30"/>
          <p:cNvSpPr txBox="1"/>
          <p:nvPr/>
        </p:nvSpPr>
        <p:spPr>
          <a:xfrm>
            <a:off x="91106" y="578000"/>
            <a:ext cx="5809963" cy="103538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dirty="0"/>
              <a:t>List</a:t>
            </a:r>
            <a:endParaRPr sz="1300" b="1" dirty="0"/>
          </a:p>
          <a:p>
            <a:pPr marL="0" lvl="0" indent="0" algn="l" rtl="0">
              <a:spcBef>
                <a:spcPts val="400"/>
              </a:spcBef>
              <a:spcAft>
                <a:spcPts val="0"/>
              </a:spcAft>
              <a:buNone/>
            </a:pPr>
            <a:r>
              <a:rPr lang="en" sz="1100" b="1" dirty="0"/>
              <a:t>"A list is a special type of vector in which each element can be a different type.“</a:t>
            </a:r>
          </a:p>
          <a:p>
            <a:pPr marL="0" lvl="0" indent="0" algn="l" rtl="0">
              <a:spcBef>
                <a:spcPts val="400"/>
              </a:spcBef>
              <a:spcAft>
                <a:spcPts val="0"/>
              </a:spcAft>
              <a:buNone/>
            </a:pPr>
            <a:r>
              <a:rPr lang="en-US" sz="1100" b="1" dirty="0"/>
              <a:t>O</a:t>
            </a:r>
            <a:r>
              <a:rPr lang="en" sz="1100" b="1" dirty="0"/>
              <a:t>r collection of diffreent data types</a:t>
            </a:r>
            <a:endParaRPr dirty="0"/>
          </a:p>
        </p:txBody>
      </p:sp>
      <p:sp>
        <p:nvSpPr>
          <p:cNvPr id="227" name="Google Shape;227;p30"/>
          <p:cNvSpPr txBox="1"/>
          <p:nvPr/>
        </p:nvSpPr>
        <p:spPr>
          <a:xfrm>
            <a:off x="153859" y="1420635"/>
            <a:ext cx="6172513"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Movie &lt;- list(‘</a:t>
            </a:r>
            <a:r>
              <a:rPr lang="en-US" dirty="0" err="1"/>
              <a:t>pushpa</a:t>
            </a:r>
            <a:r>
              <a:rPr lang="en-US" dirty="0"/>
              <a:t>’, 2021, ‘Bahubali’, 2019’, c(‘animation’, ‘</a:t>
            </a:r>
            <a:r>
              <a:rPr lang="en-US" dirty="0" err="1"/>
              <a:t>adventure’,’comedy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Challenge</a:t>
            </a:r>
          </a:p>
          <a:p>
            <a:pPr marL="342900" lvl="0" indent="-342900" algn="l" rtl="0">
              <a:spcBef>
                <a:spcPts val="0"/>
              </a:spcBef>
              <a:spcAft>
                <a:spcPts val="0"/>
              </a:spcAft>
              <a:buAutoNum type="arabicPeriod"/>
            </a:pPr>
            <a:r>
              <a:rPr lang="en-US" dirty="0"/>
              <a:t>Can you able to print the 2</a:t>
            </a:r>
            <a:r>
              <a:rPr lang="en-US" baseline="30000" dirty="0"/>
              <a:t>nd</a:t>
            </a:r>
            <a:r>
              <a:rPr lang="en-US" dirty="0"/>
              <a:t> element</a:t>
            </a:r>
          </a:p>
          <a:p>
            <a:pPr marL="342900" lvl="0" indent="-342900" algn="l" rtl="0">
              <a:spcBef>
                <a:spcPts val="0"/>
              </a:spcBef>
              <a:spcAft>
                <a:spcPts val="0"/>
              </a:spcAft>
              <a:buAutoNum type="arabicPeriod"/>
            </a:pPr>
            <a:r>
              <a:rPr lang="en-US" dirty="0"/>
              <a:t>Can you able to find the length of list</a:t>
            </a:r>
          </a:p>
          <a:p>
            <a:pPr marL="342900" lvl="0" indent="-342900" algn="l" rtl="0">
              <a:spcBef>
                <a:spcPts val="0"/>
              </a:spcBef>
              <a:spcAft>
                <a:spcPts val="0"/>
              </a:spcAft>
              <a:buAutoNum type="arabicPeriod"/>
            </a:pPr>
            <a:r>
              <a:rPr lang="en-US" dirty="0"/>
              <a:t>Can you able to update the making year of </a:t>
            </a:r>
            <a:r>
              <a:rPr lang="en-US" dirty="0" err="1"/>
              <a:t>pushpa</a:t>
            </a:r>
            <a:r>
              <a:rPr lang="en-US" dirty="0"/>
              <a:t> movie to 2020</a:t>
            </a:r>
          </a:p>
          <a:p>
            <a:pPr lvl="0" algn="l" rtl="0">
              <a:spcBef>
                <a:spcPts val="0"/>
              </a:spcBef>
              <a:spcAft>
                <a:spcPts val="0"/>
              </a:spcAft>
            </a:pPr>
            <a:r>
              <a:rPr lang="en-US" dirty="0"/>
              <a:t>Naming list variable</a:t>
            </a:r>
          </a:p>
          <a:p>
            <a:r>
              <a:rPr lang="en-US" dirty="0"/>
              <a:t>Movie &lt;- list( name = ‘</a:t>
            </a:r>
            <a:r>
              <a:rPr lang="en-US" dirty="0" err="1"/>
              <a:t>pushpa</a:t>
            </a:r>
            <a:r>
              <a:rPr lang="en-US" dirty="0"/>
              <a:t>’, year = 2021, genre = c(‘animation’, ‘</a:t>
            </a:r>
            <a:r>
              <a:rPr lang="en-US" dirty="0" err="1"/>
              <a:t>adventure’,’comedy</a:t>
            </a:r>
            <a:r>
              <a:rPr lang="en-US" dirty="0"/>
              <a:t>’))</a:t>
            </a:r>
          </a:p>
          <a:p>
            <a:pPr marL="342900" lvl="0" indent="-342900" algn="l" rtl="0">
              <a:spcBef>
                <a:spcPts val="0"/>
              </a:spcBef>
              <a:spcAft>
                <a:spcPts val="0"/>
              </a:spcAft>
              <a:buAutoNum type="arabicPeriod"/>
            </a:pPr>
            <a:r>
              <a:rPr lang="en-US" dirty="0"/>
              <a:t>Print and see what  difference you are getting</a:t>
            </a:r>
          </a:p>
          <a:p>
            <a:pPr marL="342900" lvl="0" indent="-342900" algn="l" rtl="0">
              <a:spcBef>
                <a:spcPts val="0"/>
              </a:spcBef>
              <a:spcAft>
                <a:spcPts val="0"/>
              </a:spcAft>
              <a:buAutoNum type="arabicPeriod"/>
            </a:pPr>
            <a:r>
              <a:rPr lang="en-US" dirty="0"/>
              <a:t>Try Movie[3]    and    </a:t>
            </a:r>
            <a:r>
              <a:rPr lang="en-US" dirty="0" err="1"/>
              <a:t>Movie$genre</a:t>
            </a:r>
            <a:endParaRPr lang="en-US" dirty="0"/>
          </a:p>
          <a:p>
            <a:pPr marL="342900" lvl="0" indent="-342900" algn="l" rtl="0">
              <a:spcBef>
                <a:spcPts val="0"/>
              </a:spcBef>
              <a:spcAft>
                <a:spcPts val="0"/>
              </a:spcAft>
              <a:buAutoNum type="arabicPeriod"/>
            </a:pPr>
            <a:r>
              <a:rPr lang="en-US" dirty="0"/>
              <a:t>You can add element Movie[age]&lt;-2 (Identify error)</a:t>
            </a:r>
          </a:p>
          <a:p>
            <a:pPr marL="342900" lvl="0" indent="-342900" algn="l" rtl="0">
              <a:spcBef>
                <a:spcPts val="0"/>
              </a:spcBef>
              <a:spcAft>
                <a:spcPts val="0"/>
              </a:spcAft>
              <a:buAutoNum type="arabicPeriod"/>
            </a:pPr>
            <a:r>
              <a:rPr lang="en-US" dirty="0"/>
              <a:t>If you wish to remove then assign NULL value: Check Your self</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Arrays</a:t>
            </a:r>
            <a:endParaRPr/>
          </a:p>
        </p:txBody>
      </p:sp>
      <p:pic>
        <p:nvPicPr>
          <p:cNvPr id="233" name="Google Shape;233;p31"/>
          <p:cNvPicPr preferRelativeResize="0"/>
          <p:nvPr/>
        </p:nvPicPr>
        <p:blipFill>
          <a:blip r:embed="rId3">
            <a:alphaModFix/>
          </a:blip>
          <a:stretch>
            <a:fillRect/>
          </a:stretch>
        </p:blipFill>
        <p:spPr>
          <a:xfrm>
            <a:off x="4737575" y="1008625"/>
            <a:ext cx="3810000" cy="3733800"/>
          </a:xfrm>
          <a:prstGeom prst="rect">
            <a:avLst/>
          </a:prstGeom>
          <a:noFill/>
          <a:ln>
            <a:noFill/>
          </a:ln>
        </p:spPr>
      </p:pic>
      <p:sp>
        <p:nvSpPr>
          <p:cNvPr id="234" name="Google Shape;234;p31"/>
          <p:cNvSpPr txBox="1"/>
          <p:nvPr/>
        </p:nvSpPr>
        <p:spPr>
          <a:xfrm>
            <a:off x="207069" y="535200"/>
            <a:ext cx="5555778" cy="1619644"/>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sz="1100" b="1" dirty="0"/>
              <a:t>"An array is a collection of a similar data type with contiguous memory allocation."</a:t>
            </a:r>
            <a:r>
              <a:rPr lang="en" sz="1100" dirty="0"/>
              <a:t> Suppose, if we create an array of dimension (2, 3, 4) then it creates four rectangular matrices of two rows and three columns.</a:t>
            </a:r>
            <a:endParaRPr sz="1100" dirty="0"/>
          </a:p>
          <a:p>
            <a:pPr marL="0" lvl="0" indent="0" algn="just" rtl="0">
              <a:lnSpc>
                <a:spcPct val="115000"/>
              </a:lnSpc>
              <a:spcBef>
                <a:spcPts val="1200"/>
              </a:spcBef>
              <a:spcAft>
                <a:spcPts val="1200"/>
              </a:spcAft>
              <a:buNone/>
            </a:pPr>
            <a:r>
              <a:rPr lang="en" sz="1100" dirty="0"/>
              <a:t>In R, an array is created with the help of </a:t>
            </a:r>
            <a:r>
              <a:rPr lang="en" sz="1100" b="1" dirty="0"/>
              <a:t>array()</a:t>
            </a:r>
            <a:r>
              <a:rPr lang="en" sz="1100" dirty="0"/>
              <a:t> function. This function takes a vector as an input and uses the value in the dim parameter to create an array.</a:t>
            </a:r>
            <a:endParaRPr sz="1100" dirty="0"/>
          </a:p>
        </p:txBody>
      </p:sp>
      <p:sp>
        <p:nvSpPr>
          <p:cNvPr id="2" name="TextBox 1">
            <a:extLst>
              <a:ext uri="{FF2B5EF4-FFF2-40B4-BE49-F238E27FC236}">
                <a16:creationId xmlns:a16="http://schemas.microsoft.com/office/drawing/2014/main" id="{6E313DDB-3F29-D247-18ED-DD7951E7F3EE}"/>
              </a:ext>
            </a:extLst>
          </p:cNvPr>
          <p:cNvSpPr txBox="1"/>
          <p:nvPr/>
        </p:nvSpPr>
        <p:spPr>
          <a:xfrm>
            <a:off x="207068" y="2154844"/>
            <a:ext cx="4364931" cy="2031325"/>
          </a:xfrm>
          <a:prstGeom prst="rect">
            <a:avLst/>
          </a:prstGeom>
          <a:noFill/>
        </p:spPr>
        <p:txBody>
          <a:bodyPr wrap="square" rtlCol="0">
            <a:spAutoFit/>
          </a:bodyPr>
          <a:lstStyle/>
          <a:p>
            <a:r>
              <a:rPr lang="en-US" dirty="0"/>
              <a:t>m&lt;-c('</a:t>
            </a:r>
            <a:r>
              <a:rPr lang="en-US" dirty="0" err="1"/>
              <a:t>pushpa</a:t>
            </a:r>
            <a:r>
              <a:rPr lang="en-US" dirty="0"/>
              <a:t>','</a:t>
            </a:r>
            <a:r>
              <a:rPr lang="en-US" dirty="0" err="1"/>
              <a:t>bahubali</a:t>
            </a:r>
            <a:r>
              <a:rPr lang="en-US" dirty="0"/>
              <a:t>','</a:t>
            </a:r>
            <a:r>
              <a:rPr lang="en-US" dirty="0" err="1"/>
              <a:t>jumanji</a:t>
            </a:r>
            <a:r>
              <a:rPr lang="en-US" dirty="0"/>
              <a:t>','Avtar’)</a:t>
            </a:r>
          </a:p>
          <a:p>
            <a:r>
              <a:rPr lang="en-US" dirty="0"/>
              <a:t>ma&lt;-array(</a:t>
            </a:r>
            <a:r>
              <a:rPr lang="en-US" dirty="0" err="1"/>
              <a:t>m,dim</a:t>
            </a:r>
            <a:r>
              <a:rPr lang="en-US" dirty="0"/>
              <a:t>=c(2,2))</a:t>
            </a:r>
          </a:p>
          <a:p>
            <a:r>
              <a:rPr lang="en-US" dirty="0"/>
              <a:t>ma</a:t>
            </a:r>
          </a:p>
          <a:p>
            <a:endParaRPr lang="en-US" dirty="0"/>
          </a:p>
          <a:p>
            <a:r>
              <a:rPr lang="en-US" dirty="0"/>
              <a:t>Try</a:t>
            </a:r>
          </a:p>
          <a:p>
            <a:pPr marL="342900" indent="-342900">
              <a:buAutoNum type="arabicPeriod"/>
            </a:pPr>
            <a:r>
              <a:rPr lang="en-US" dirty="0"/>
              <a:t>ma[1,]</a:t>
            </a:r>
          </a:p>
          <a:p>
            <a:pPr marL="342900" indent="-342900">
              <a:buAutoNum type="arabicPeriod"/>
            </a:pPr>
            <a:r>
              <a:rPr lang="en-US" dirty="0"/>
              <a:t>ma[,2]</a:t>
            </a:r>
          </a:p>
          <a:p>
            <a:pPr marL="342900" indent="-342900">
              <a:buAutoNum type="arabicPeriod"/>
            </a:pPr>
            <a:r>
              <a:rPr lang="en-US" dirty="0"/>
              <a:t>ma[1,2]</a:t>
            </a:r>
          </a:p>
          <a:p>
            <a:pPr marL="342900" indent="-342900">
              <a:buAutoNum type="arabicPeriod"/>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Matrix</a:t>
            </a:r>
            <a:endParaRPr/>
          </a:p>
        </p:txBody>
      </p:sp>
      <p:pic>
        <p:nvPicPr>
          <p:cNvPr id="240" name="Google Shape;240;p32"/>
          <p:cNvPicPr preferRelativeResize="0"/>
          <p:nvPr/>
        </p:nvPicPr>
        <p:blipFill>
          <a:blip r:embed="rId3">
            <a:alphaModFix/>
          </a:blip>
          <a:stretch>
            <a:fillRect/>
          </a:stretch>
        </p:blipFill>
        <p:spPr>
          <a:xfrm>
            <a:off x="4737575" y="1008625"/>
            <a:ext cx="3810000" cy="3733800"/>
          </a:xfrm>
          <a:prstGeom prst="rect">
            <a:avLst/>
          </a:prstGeom>
          <a:noFill/>
          <a:ln>
            <a:noFill/>
          </a:ln>
        </p:spPr>
      </p:pic>
      <p:sp>
        <p:nvSpPr>
          <p:cNvPr id="241" name="Google Shape;241;p32"/>
          <p:cNvSpPr txBox="1"/>
          <p:nvPr/>
        </p:nvSpPr>
        <p:spPr>
          <a:xfrm>
            <a:off x="149278" y="611830"/>
            <a:ext cx="5305223" cy="3656355"/>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r>
              <a:rPr lang="en" sz="1100" dirty="0"/>
              <a:t>A matrix is an R object in which the elements are arranged in a two-dimensional rectangular layout. In the matrix, elements of the same atomic types are contained. For mathematical calculation, this can use a matrix containing the numeric element. A matrix is created with the help of the matrix() function in R.</a:t>
            </a:r>
            <a:endParaRPr sz="1100" dirty="0"/>
          </a:p>
          <a:p>
            <a:endParaRPr lang="en-US" sz="1100" dirty="0"/>
          </a:p>
          <a:p>
            <a:r>
              <a:rPr lang="en-US" sz="1100" dirty="0"/>
              <a:t>m&lt;-c('</a:t>
            </a:r>
            <a:r>
              <a:rPr lang="en-US" sz="1100" dirty="0" err="1"/>
              <a:t>pushpa</a:t>
            </a:r>
            <a:r>
              <a:rPr lang="en-US" sz="1100" dirty="0"/>
              <a:t>','</a:t>
            </a:r>
            <a:r>
              <a:rPr lang="en-US" sz="1100" dirty="0" err="1"/>
              <a:t>bahubali</a:t>
            </a:r>
            <a:r>
              <a:rPr lang="en-US" sz="1100" dirty="0"/>
              <a:t>','</a:t>
            </a:r>
            <a:r>
              <a:rPr lang="en-US" sz="1100" dirty="0" err="1"/>
              <a:t>jumanji</a:t>
            </a:r>
            <a:r>
              <a:rPr lang="en-US" sz="1100" dirty="0"/>
              <a:t>','Avtar’)</a:t>
            </a:r>
          </a:p>
          <a:p>
            <a:r>
              <a:rPr lang="en-US" sz="1100" dirty="0"/>
              <a:t>ma&lt;-matrix(m, </a:t>
            </a:r>
            <a:r>
              <a:rPr lang="en-US" sz="1100" dirty="0" err="1"/>
              <a:t>nrow</a:t>
            </a:r>
            <a:r>
              <a:rPr lang="en-US" sz="1100" dirty="0"/>
              <a:t>=2, </a:t>
            </a:r>
            <a:r>
              <a:rPr lang="en-US" sz="1100" dirty="0" err="1"/>
              <a:t>ncol</a:t>
            </a:r>
            <a:r>
              <a:rPr lang="en-US" sz="1100" dirty="0"/>
              <a:t>=2)</a:t>
            </a:r>
          </a:p>
          <a:p>
            <a:r>
              <a:rPr lang="en-US" sz="1100" dirty="0"/>
              <a:t>ma</a:t>
            </a:r>
          </a:p>
          <a:p>
            <a:endParaRPr lang="en-US" sz="1100" dirty="0"/>
          </a:p>
          <a:p>
            <a:r>
              <a:rPr lang="en-US" sz="1100" dirty="0"/>
              <a:t>Try</a:t>
            </a:r>
          </a:p>
          <a:p>
            <a:pPr marL="342900" indent="-342900">
              <a:buAutoNum type="arabicPeriod"/>
            </a:pPr>
            <a:r>
              <a:rPr lang="en-US" sz="1100" dirty="0"/>
              <a:t>ma[1,]</a:t>
            </a:r>
          </a:p>
          <a:p>
            <a:pPr marL="342900" indent="-342900">
              <a:buAutoNum type="arabicPeriod"/>
            </a:pPr>
            <a:r>
              <a:rPr lang="en-US" sz="1100" dirty="0"/>
              <a:t>ma[,2]</a:t>
            </a:r>
          </a:p>
          <a:p>
            <a:pPr marL="342900" indent="-342900">
              <a:buAutoNum type="arabicPeriod"/>
            </a:pPr>
            <a:r>
              <a:rPr lang="en-US" sz="1100" dirty="0"/>
              <a:t>ma[1,2]</a:t>
            </a:r>
          </a:p>
          <a:p>
            <a:pPr marL="342900" indent="-342900">
              <a:buAutoNum type="arabicPeriod"/>
            </a:pPr>
            <a:endParaRPr lang="en-US" sz="1100" b="1" dirty="0"/>
          </a:p>
          <a:p>
            <a:r>
              <a:rPr lang="en-US" sz="1100" dirty="0"/>
              <a:t>Challenge</a:t>
            </a:r>
          </a:p>
          <a:p>
            <a:pPr marL="228600" indent="-228600">
              <a:buAutoNum type="arabicPeriod"/>
            </a:pPr>
            <a:r>
              <a:rPr lang="en-US" sz="1100" dirty="0"/>
              <a:t>Can you identify the difference in output of Array and Matrix</a:t>
            </a:r>
          </a:p>
          <a:p>
            <a:pPr marL="228600" indent="-228600">
              <a:buAutoNum type="arabicPeriod"/>
            </a:pPr>
            <a:r>
              <a:rPr lang="en-US" sz="1100" dirty="0"/>
              <a:t>Try adding one more parameter </a:t>
            </a:r>
            <a:r>
              <a:rPr lang="en-US" sz="1100" dirty="0" err="1"/>
              <a:t>byrow</a:t>
            </a:r>
            <a:r>
              <a:rPr lang="en-US" sz="1100" dirty="0"/>
              <a:t>=TRUE and see the difference</a:t>
            </a:r>
          </a:p>
          <a:p>
            <a:pPr marL="228600" indent="-228600">
              <a:buAutoNum type="arabicPeriod"/>
            </a:pPr>
            <a:r>
              <a:rPr lang="en-US" sz="1100" dirty="0"/>
              <a:t>Can you print the subset of two range </a:t>
            </a:r>
          </a:p>
          <a:p>
            <a:endParaRPr sz="11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0" y="0"/>
            <a:ext cx="9044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 of R Programming</a:t>
            </a:r>
            <a:endParaRPr/>
          </a:p>
        </p:txBody>
      </p:sp>
      <p:sp>
        <p:nvSpPr>
          <p:cNvPr id="100" name="Google Shape;100;p15"/>
          <p:cNvSpPr txBox="1">
            <a:spLocks noGrp="1"/>
          </p:cNvSpPr>
          <p:nvPr>
            <p:ph type="body" idx="1"/>
          </p:nvPr>
        </p:nvSpPr>
        <p:spPr>
          <a:xfrm>
            <a:off x="31925" y="1290250"/>
            <a:ext cx="2522400" cy="2638800"/>
          </a:xfrm>
          <a:prstGeom prst="rect">
            <a:avLst/>
          </a:prstGeom>
        </p:spPr>
        <p:txBody>
          <a:bodyPr spcFirstLastPara="1" wrap="square" lIns="91425" tIns="91425" rIns="91425" bIns="91425" anchor="t" anchorCtr="0">
            <a:normAutofit/>
          </a:bodyPr>
          <a:lstStyle/>
          <a:p>
            <a:pPr marL="457200" lvl="0" indent="-298450" algn="l" rtl="0">
              <a:lnSpc>
                <a:spcPct val="95000"/>
              </a:lnSpc>
              <a:spcBef>
                <a:spcPts val="0"/>
              </a:spcBef>
              <a:spcAft>
                <a:spcPts val="0"/>
              </a:spcAft>
              <a:buSzPts val="1100"/>
              <a:buAutoNum type="arabicPeriod"/>
            </a:pPr>
            <a:r>
              <a:rPr lang="en" sz="1100"/>
              <a:t>History of R Programming</a:t>
            </a:r>
            <a:endParaRPr sz="1100"/>
          </a:p>
          <a:p>
            <a:pPr marL="457200" lvl="0" indent="-298450" algn="l" rtl="0">
              <a:lnSpc>
                <a:spcPct val="95000"/>
              </a:lnSpc>
              <a:spcBef>
                <a:spcPts val="0"/>
              </a:spcBef>
              <a:spcAft>
                <a:spcPts val="0"/>
              </a:spcAft>
              <a:buSzPts val="1100"/>
              <a:buAutoNum type="arabicPeriod"/>
            </a:pPr>
            <a:r>
              <a:rPr lang="en" sz="1100"/>
              <a:t>R Installation</a:t>
            </a:r>
            <a:endParaRPr sz="1100"/>
          </a:p>
          <a:p>
            <a:pPr marL="457200" lvl="0" indent="-298450" algn="l" rtl="0">
              <a:lnSpc>
                <a:spcPct val="95000"/>
              </a:lnSpc>
              <a:spcBef>
                <a:spcPts val="0"/>
              </a:spcBef>
              <a:spcAft>
                <a:spcPts val="0"/>
              </a:spcAft>
              <a:buSzPts val="1100"/>
              <a:buAutoNum type="arabicPeriod"/>
            </a:pPr>
            <a:r>
              <a:rPr lang="en" sz="1100"/>
              <a:t>RStudio IDE</a:t>
            </a:r>
            <a:endParaRPr sz="1100"/>
          </a:p>
          <a:p>
            <a:pPr marL="457200" lvl="0" indent="-298450" algn="l" rtl="0">
              <a:lnSpc>
                <a:spcPct val="95000"/>
              </a:lnSpc>
              <a:spcBef>
                <a:spcPts val="0"/>
              </a:spcBef>
              <a:spcAft>
                <a:spcPts val="0"/>
              </a:spcAft>
              <a:buSzPts val="1100"/>
              <a:buAutoNum type="arabicPeriod"/>
            </a:pPr>
            <a:r>
              <a:rPr lang="en" sz="1100"/>
              <a:t>Advantage and Disadvantage</a:t>
            </a:r>
            <a:endParaRPr sz="1100"/>
          </a:p>
          <a:p>
            <a:pPr marL="457200" lvl="0" indent="-298450" algn="l" rtl="0">
              <a:lnSpc>
                <a:spcPct val="95000"/>
              </a:lnSpc>
              <a:spcBef>
                <a:spcPts val="0"/>
              </a:spcBef>
              <a:spcAft>
                <a:spcPts val="0"/>
              </a:spcAft>
              <a:buSzPts val="1100"/>
              <a:buAutoNum type="arabicPeriod"/>
            </a:pPr>
            <a:r>
              <a:rPr lang="en" sz="1100"/>
              <a:t>R Packages</a:t>
            </a:r>
            <a:endParaRPr sz="1100"/>
          </a:p>
          <a:p>
            <a:pPr marL="457200" lvl="0" indent="-298450" algn="l" rtl="0">
              <a:lnSpc>
                <a:spcPct val="95000"/>
              </a:lnSpc>
              <a:spcBef>
                <a:spcPts val="0"/>
              </a:spcBef>
              <a:spcAft>
                <a:spcPts val="0"/>
              </a:spcAft>
              <a:buSzPts val="1100"/>
              <a:buAutoNum type="arabicPeriod"/>
            </a:pPr>
            <a:r>
              <a:rPr lang="en" sz="1100"/>
              <a:t>R Basic Syntax</a:t>
            </a:r>
            <a:endParaRPr sz="1000"/>
          </a:p>
          <a:p>
            <a:pPr marL="457200" lvl="0" indent="-298450" algn="l" rtl="0">
              <a:lnSpc>
                <a:spcPct val="95000"/>
              </a:lnSpc>
              <a:spcBef>
                <a:spcPts val="0"/>
              </a:spcBef>
              <a:spcAft>
                <a:spcPts val="0"/>
              </a:spcAft>
              <a:buSzPts val="1100"/>
              <a:buAutoNum type="arabicPeriod"/>
            </a:pPr>
            <a:r>
              <a:rPr lang="en" sz="1100"/>
              <a:t>R Data Types</a:t>
            </a:r>
            <a:endParaRPr sz="1100"/>
          </a:p>
          <a:p>
            <a:pPr marL="457200" lvl="0" indent="-298450" algn="l" rtl="0">
              <a:lnSpc>
                <a:spcPct val="95000"/>
              </a:lnSpc>
              <a:spcBef>
                <a:spcPts val="0"/>
              </a:spcBef>
              <a:spcAft>
                <a:spcPts val="0"/>
              </a:spcAft>
              <a:buSzPts val="1100"/>
              <a:buAutoNum type="arabicPeriod"/>
            </a:pPr>
            <a:r>
              <a:rPr lang="en" sz="1100"/>
              <a:t>R Data Structures</a:t>
            </a:r>
            <a:endParaRPr sz="1100"/>
          </a:p>
          <a:p>
            <a:pPr marL="457200" lvl="0" indent="-298450" algn="l" rtl="0">
              <a:lnSpc>
                <a:spcPct val="95000"/>
              </a:lnSpc>
              <a:spcBef>
                <a:spcPts val="0"/>
              </a:spcBef>
              <a:spcAft>
                <a:spcPts val="0"/>
              </a:spcAft>
              <a:buSzPts val="1100"/>
              <a:buAutoNum type="arabicPeriod"/>
            </a:pPr>
            <a:r>
              <a:rPr lang="en" sz="1100"/>
              <a:t>R Variables</a:t>
            </a:r>
            <a:endParaRPr sz="1100"/>
          </a:p>
          <a:p>
            <a:pPr marL="457200" lvl="0" indent="-298450" algn="l" rtl="0">
              <a:lnSpc>
                <a:spcPct val="95000"/>
              </a:lnSpc>
              <a:spcBef>
                <a:spcPts val="0"/>
              </a:spcBef>
              <a:spcAft>
                <a:spcPts val="0"/>
              </a:spcAft>
              <a:buSzPts val="1100"/>
              <a:buAutoNum type="arabicPeriod"/>
            </a:pPr>
            <a:r>
              <a:rPr lang="en" sz="1100"/>
              <a:t>R Keywords</a:t>
            </a:r>
            <a:endParaRPr sz="1100"/>
          </a:p>
          <a:p>
            <a:pPr marL="457200" lvl="0" indent="-298450" algn="l" rtl="0">
              <a:lnSpc>
                <a:spcPct val="95000"/>
              </a:lnSpc>
              <a:spcBef>
                <a:spcPts val="0"/>
              </a:spcBef>
              <a:spcAft>
                <a:spcPts val="0"/>
              </a:spcAft>
              <a:buSzPts val="1100"/>
              <a:buAutoNum type="arabicPeriod"/>
            </a:pPr>
            <a:r>
              <a:rPr lang="en" sz="1100"/>
              <a:t>R Operators</a:t>
            </a:r>
            <a:endParaRPr sz="1100"/>
          </a:p>
        </p:txBody>
      </p:sp>
      <p:sp>
        <p:nvSpPr>
          <p:cNvPr id="101" name="Google Shape;101;p15"/>
          <p:cNvSpPr txBox="1"/>
          <p:nvPr/>
        </p:nvSpPr>
        <p:spPr>
          <a:xfrm>
            <a:off x="2446600" y="1750850"/>
            <a:ext cx="1849500" cy="1327500"/>
          </a:xfrm>
          <a:prstGeom prst="rect">
            <a:avLst/>
          </a:prstGeom>
          <a:noFill/>
          <a:ln>
            <a:noFill/>
          </a:ln>
        </p:spPr>
        <p:txBody>
          <a:bodyPr spcFirstLastPara="1" wrap="square" lIns="91425" tIns="91425" rIns="91425" bIns="91425" anchor="ctr" anchorCtr="0">
            <a:spAutoFit/>
          </a:bodyPr>
          <a:lstStyle/>
          <a:p>
            <a:pPr marL="457200" marR="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R If Statement</a:t>
            </a:r>
            <a:endParaRPr sz="1100">
              <a:solidFill>
                <a:schemeClr val="accent1"/>
              </a:solidFill>
              <a:latin typeface="Lato"/>
              <a:ea typeface="Lato"/>
              <a:cs typeface="Lato"/>
              <a:sym typeface="Lato"/>
            </a:endParaRPr>
          </a:p>
          <a:p>
            <a:pPr marL="457200" marR="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If-else Statement</a:t>
            </a:r>
            <a:endParaRPr sz="1100">
              <a:solidFill>
                <a:schemeClr val="accent1"/>
              </a:solidFill>
              <a:latin typeface="Lato"/>
              <a:ea typeface="Lato"/>
              <a:cs typeface="Lato"/>
              <a:sym typeface="Lato"/>
            </a:endParaRPr>
          </a:p>
          <a:p>
            <a:pPr marL="457200" marR="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else if Statement</a:t>
            </a:r>
            <a:endParaRPr sz="1100">
              <a:solidFill>
                <a:schemeClr val="accent1"/>
              </a:solidFill>
              <a:latin typeface="Lato"/>
              <a:ea typeface="Lato"/>
              <a:cs typeface="Lato"/>
              <a:sym typeface="Lato"/>
            </a:endParaRPr>
          </a:p>
          <a:p>
            <a:pPr marL="457200" marR="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R Switch Statement</a:t>
            </a:r>
            <a:endParaRPr sz="1100">
              <a:solidFill>
                <a:schemeClr val="accent1"/>
              </a:solidFill>
              <a:latin typeface="Lato"/>
              <a:ea typeface="Lato"/>
              <a:cs typeface="Lato"/>
              <a:sym typeface="Lato"/>
            </a:endParaRPr>
          </a:p>
          <a:p>
            <a:pPr marL="457200" marR="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R Next Statement</a:t>
            </a:r>
            <a:endParaRPr sz="1100">
              <a:solidFill>
                <a:schemeClr val="accent1"/>
              </a:solidFill>
              <a:latin typeface="Lato"/>
              <a:ea typeface="Lato"/>
              <a:cs typeface="Lato"/>
              <a:sym typeface="Lato"/>
            </a:endParaRPr>
          </a:p>
          <a:p>
            <a:pPr marL="457200" marR="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R Break Statement</a:t>
            </a:r>
            <a:endParaRPr sz="1200"/>
          </a:p>
        </p:txBody>
      </p:sp>
      <p:sp>
        <p:nvSpPr>
          <p:cNvPr id="102" name="Google Shape;102;p15"/>
          <p:cNvSpPr txBox="1"/>
          <p:nvPr/>
        </p:nvSpPr>
        <p:spPr>
          <a:xfrm>
            <a:off x="4365825" y="1766550"/>
            <a:ext cx="1849500" cy="743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R For Loop</a:t>
            </a:r>
            <a:endParaRPr sz="110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R Repeat Loop</a:t>
            </a:r>
            <a:endParaRPr sz="110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R While Loop</a:t>
            </a:r>
            <a:endParaRPr sz="1200"/>
          </a:p>
        </p:txBody>
      </p:sp>
      <p:sp>
        <p:nvSpPr>
          <p:cNvPr id="103" name="Google Shape;103;p15"/>
          <p:cNvSpPr txBox="1"/>
          <p:nvPr/>
        </p:nvSpPr>
        <p:spPr>
          <a:xfrm>
            <a:off x="6285050" y="1766550"/>
            <a:ext cx="1849500" cy="5487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R Functions</a:t>
            </a:r>
            <a:endParaRPr sz="110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AutoNum type="arabicPeriod"/>
            </a:pPr>
            <a:r>
              <a:rPr lang="en" sz="1100">
                <a:solidFill>
                  <a:schemeClr val="accent1"/>
                </a:solidFill>
                <a:latin typeface="Lato"/>
                <a:ea typeface="Lato"/>
                <a:cs typeface="Lato"/>
                <a:sym typeface="Lato"/>
              </a:rPr>
              <a:t>R Built-in Functions</a:t>
            </a:r>
            <a:endParaRPr sz="1200"/>
          </a:p>
        </p:txBody>
      </p:sp>
      <p:sp>
        <p:nvSpPr>
          <p:cNvPr id="104" name="Google Shape;104;p15"/>
          <p:cNvSpPr txBox="1"/>
          <p:nvPr/>
        </p:nvSpPr>
        <p:spPr>
          <a:xfrm>
            <a:off x="2446600" y="1365950"/>
            <a:ext cx="1849500" cy="3849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300">
                <a:solidFill>
                  <a:schemeClr val="accent1"/>
                </a:solidFill>
                <a:latin typeface="Lato"/>
                <a:ea typeface="Lato"/>
                <a:cs typeface="Lato"/>
                <a:sym typeface="Lato"/>
              </a:rPr>
              <a:t>R Statements</a:t>
            </a:r>
            <a:endParaRPr/>
          </a:p>
        </p:txBody>
      </p:sp>
      <p:sp>
        <p:nvSpPr>
          <p:cNvPr id="105" name="Google Shape;105;p15"/>
          <p:cNvSpPr txBox="1"/>
          <p:nvPr/>
        </p:nvSpPr>
        <p:spPr>
          <a:xfrm>
            <a:off x="4365813" y="1365950"/>
            <a:ext cx="1849500" cy="3849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300">
                <a:solidFill>
                  <a:schemeClr val="accent1"/>
                </a:solidFill>
                <a:latin typeface="Lato"/>
                <a:ea typeface="Lato"/>
                <a:cs typeface="Lato"/>
                <a:sym typeface="Lato"/>
              </a:rPr>
              <a:t>R Loops</a:t>
            </a:r>
            <a:endParaRPr/>
          </a:p>
        </p:txBody>
      </p:sp>
      <p:sp>
        <p:nvSpPr>
          <p:cNvPr id="106" name="Google Shape;106;p15"/>
          <p:cNvSpPr txBox="1"/>
          <p:nvPr/>
        </p:nvSpPr>
        <p:spPr>
          <a:xfrm>
            <a:off x="6285050" y="1365950"/>
            <a:ext cx="1849500" cy="3849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300">
                <a:solidFill>
                  <a:schemeClr val="accent1"/>
                </a:solidFill>
                <a:latin typeface="Lato"/>
                <a:ea typeface="Lato"/>
                <a:cs typeface="Lato"/>
                <a:sym typeface="Lato"/>
              </a:rPr>
              <a:t>R Functions</a:t>
            </a:r>
            <a:endParaRPr sz="1300">
              <a:solidFill>
                <a:schemeClr val="accent1"/>
              </a:solidFill>
              <a:latin typeface="Lato"/>
              <a:ea typeface="Lato"/>
              <a:cs typeface="Lato"/>
              <a:sym typeface="Lato"/>
            </a:endParaRPr>
          </a:p>
        </p:txBody>
      </p:sp>
      <p:sp>
        <p:nvSpPr>
          <p:cNvPr id="107" name="Google Shape;107;p15"/>
          <p:cNvSpPr txBox="1"/>
          <p:nvPr/>
        </p:nvSpPr>
        <p:spPr>
          <a:xfrm>
            <a:off x="6285050" y="2889150"/>
            <a:ext cx="1880400" cy="1431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R Vectors</a:t>
            </a:r>
            <a:endParaRPr sz="120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R Lists</a:t>
            </a:r>
            <a:endParaRPr sz="120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R Arrays</a:t>
            </a:r>
            <a:endParaRPr sz="120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R Matrix</a:t>
            </a:r>
            <a:endParaRPr sz="120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R Data Frame</a:t>
            </a:r>
            <a:endParaRPr sz="120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AutoNum type="arabicPeriod"/>
            </a:pPr>
            <a:r>
              <a:rPr lang="en" sz="1200">
                <a:solidFill>
                  <a:schemeClr val="accent1"/>
                </a:solidFill>
                <a:latin typeface="Lato"/>
                <a:ea typeface="Lato"/>
                <a:cs typeface="Lato"/>
                <a:sym typeface="Lato"/>
              </a:rPr>
              <a:t>R Factors</a:t>
            </a:r>
            <a:endParaRPr sz="1300"/>
          </a:p>
        </p:txBody>
      </p:sp>
      <p:sp>
        <p:nvSpPr>
          <p:cNvPr id="108" name="Google Shape;108;p15"/>
          <p:cNvSpPr txBox="1"/>
          <p:nvPr/>
        </p:nvSpPr>
        <p:spPr>
          <a:xfrm>
            <a:off x="6285050" y="2504250"/>
            <a:ext cx="1880400" cy="384900"/>
          </a:xfrm>
          <a:prstGeom prst="rect">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200"/>
              </a:spcAft>
              <a:buNone/>
            </a:pPr>
            <a:r>
              <a:rPr lang="en" sz="1300">
                <a:solidFill>
                  <a:schemeClr val="accent1"/>
                </a:solidFill>
                <a:latin typeface="Lato"/>
                <a:ea typeface="Lato"/>
                <a:cs typeface="Lato"/>
                <a:sym typeface="Lato"/>
              </a:rPr>
              <a:t>R Data Structures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Frames</a:t>
            </a:r>
            <a:endParaRPr/>
          </a:p>
        </p:txBody>
      </p:sp>
      <p:sp>
        <p:nvSpPr>
          <p:cNvPr id="248" name="Google Shape;248;p33"/>
          <p:cNvSpPr txBox="1"/>
          <p:nvPr/>
        </p:nvSpPr>
        <p:spPr>
          <a:xfrm>
            <a:off x="77088" y="615237"/>
            <a:ext cx="8726670" cy="137444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100" b="1" dirty="0"/>
              <a:t>Data Frames</a:t>
            </a:r>
            <a:endParaRPr sz="1100" b="1" dirty="0"/>
          </a:p>
          <a:p>
            <a:pPr marL="0" lvl="0" indent="0" algn="l" rtl="0">
              <a:lnSpc>
                <a:spcPct val="115000"/>
              </a:lnSpc>
              <a:spcBef>
                <a:spcPts val="1200"/>
              </a:spcBef>
              <a:spcAft>
                <a:spcPts val="0"/>
              </a:spcAft>
              <a:buNone/>
            </a:pPr>
            <a:r>
              <a:rPr lang="en" sz="1000" dirty="0"/>
              <a:t>A </a:t>
            </a:r>
            <a:r>
              <a:rPr lang="en" sz="1000" b="1" dirty="0"/>
              <a:t>data frame</a:t>
            </a:r>
            <a:r>
              <a:rPr lang="en" sz="1000" dirty="0"/>
              <a:t> is a two-dimensional array-like structure, or we can say it is a table in which each column contains the value of one variable, and row contains the set of value from each column.</a:t>
            </a:r>
            <a:endParaRPr sz="1000" dirty="0"/>
          </a:p>
          <a:p>
            <a:pPr marL="0" lvl="0" indent="0" algn="l" rtl="0">
              <a:spcBef>
                <a:spcPts val="1200"/>
              </a:spcBef>
              <a:spcAft>
                <a:spcPts val="0"/>
              </a:spcAft>
              <a:buNone/>
            </a:pPr>
            <a:r>
              <a:rPr lang="en" sz="1000" dirty="0"/>
              <a:t>There are the following characteristics of a data frame:</a:t>
            </a:r>
            <a:endParaRPr sz="1100" dirty="0"/>
          </a:p>
        </p:txBody>
      </p:sp>
      <p:sp>
        <p:nvSpPr>
          <p:cNvPr id="249" name="Google Shape;249;p33"/>
          <p:cNvSpPr txBox="1"/>
          <p:nvPr/>
        </p:nvSpPr>
        <p:spPr>
          <a:xfrm>
            <a:off x="158163" y="1742001"/>
            <a:ext cx="8564520" cy="3581719"/>
          </a:xfrm>
          <a:prstGeom prst="rect">
            <a:avLst/>
          </a:prstGeom>
          <a:noFill/>
          <a:ln>
            <a:noFill/>
          </a:ln>
        </p:spPr>
        <p:txBody>
          <a:bodyPr spcFirstLastPara="1" wrap="square" lIns="91425" tIns="91425" rIns="91425" bIns="91425" anchor="t" anchorCtr="0">
            <a:spAutoFit/>
          </a:bodyPr>
          <a:lstStyle/>
          <a:p>
            <a:pPr marL="158750" lvl="0" algn="just" rtl="0">
              <a:lnSpc>
                <a:spcPct val="115000"/>
              </a:lnSpc>
              <a:spcBef>
                <a:spcPts val="1200"/>
              </a:spcBef>
              <a:spcAft>
                <a:spcPts val="0"/>
              </a:spcAft>
              <a:buSzPts val="1100"/>
            </a:pPr>
            <a:r>
              <a:rPr lang="en-US" sz="1050" dirty="0"/>
              <a:t>d&lt;-</a:t>
            </a:r>
            <a:r>
              <a:rPr lang="en-US" sz="1050" dirty="0" err="1"/>
              <a:t>data.frame</a:t>
            </a:r>
            <a:r>
              <a:rPr lang="en-US" sz="1050" dirty="0"/>
              <a:t>(Name=c('</a:t>
            </a:r>
            <a:r>
              <a:rPr lang="en-US" sz="1050" dirty="0" err="1"/>
              <a:t>pushpa</a:t>
            </a:r>
            <a:r>
              <a:rPr lang="en-US" sz="1050" dirty="0"/>
              <a:t>','</a:t>
            </a:r>
            <a:r>
              <a:rPr lang="en-US" sz="1050" dirty="0" err="1"/>
              <a:t>bahubali</a:t>
            </a:r>
            <a:r>
              <a:rPr lang="en-US" sz="1050" dirty="0"/>
              <a:t>','</a:t>
            </a:r>
            <a:r>
              <a:rPr lang="en-US" sz="1050" dirty="0" err="1"/>
              <a:t>jumanji</a:t>
            </a:r>
            <a:r>
              <a:rPr lang="en-US" sz="1050" dirty="0"/>
              <a:t>','Avtar'),                                 </a:t>
            </a:r>
          </a:p>
          <a:p>
            <a:pPr marL="158750" lvl="0" algn="just" rtl="0">
              <a:lnSpc>
                <a:spcPct val="115000"/>
              </a:lnSpc>
              <a:spcBef>
                <a:spcPts val="1200"/>
              </a:spcBef>
              <a:spcAft>
                <a:spcPts val="0"/>
              </a:spcAft>
              <a:buSzPts val="1100"/>
            </a:pPr>
            <a:r>
              <a:rPr lang="en-US" sz="1050" dirty="0"/>
              <a:t>                        Year=c(2020,2019,2013,2010))</a:t>
            </a:r>
          </a:p>
          <a:p>
            <a:pPr marL="158750" lvl="0" algn="just" rtl="0">
              <a:lnSpc>
                <a:spcPct val="115000"/>
              </a:lnSpc>
              <a:spcBef>
                <a:spcPts val="1200"/>
              </a:spcBef>
              <a:spcAft>
                <a:spcPts val="0"/>
              </a:spcAft>
              <a:buSzPts val="1100"/>
            </a:pPr>
            <a:r>
              <a:rPr lang="en-US" sz="1050" dirty="0"/>
              <a:t>d[1,]</a:t>
            </a:r>
          </a:p>
          <a:p>
            <a:pPr marL="158750" lvl="0" algn="just" rtl="0">
              <a:lnSpc>
                <a:spcPct val="115000"/>
              </a:lnSpc>
              <a:spcBef>
                <a:spcPts val="1200"/>
              </a:spcBef>
              <a:spcAft>
                <a:spcPts val="0"/>
              </a:spcAft>
              <a:buSzPts val="1100"/>
            </a:pPr>
            <a:r>
              <a:rPr lang="en-US" sz="1050" dirty="0"/>
              <a:t>Head[d]</a:t>
            </a:r>
          </a:p>
          <a:p>
            <a:pPr marL="158750" lvl="0" algn="just" rtl="0">
              <a:lnSpc>
                <a:spcPct val="115000"/>
              </a:lnSpc>
              <a:spcBef>
                <a:spcPts val="1200"/>
              </a:spcBef>
              <a:spcAft>
                <a:spcPts val="0"/>
              </a:spcAft>
              <a:buSzPts val="1100"/>
            </a:pPr>
            <a:r>
              <a:rPr lang="en-US" sz="1050" dirty="0"/>
              <a:t>Tail [d]</a:t>
            </a:r>
          </a:p>
          <a:p>
            <a:pPr marL="158750" lvl="0" algn="just" rtl="0">
              <a:lnSpc>
                <a:spcPct val="115000"/>
              </a:lnSpc>
              <a:spcBef>
                <a:spcPts val="1200"/>
              </a:spcBef>
              <a:spcAft>
                <a:spcPts val="0"/>
              </a:spcAft>
              <a:buSzPts val="1100"/>
            </a:pPr>
            <a:r>
              <a:rPr lang="en-US" sz="1050" dirty="0"/>
              <a:t>Challenge</a:t>
            </a:r>
          </a:p>
          <a:p>
            <a:pPr marL="158750" lvl="0" algn="just" rtl="0">
              <a:lnSpc>
                <a:spcPct val="115000"/>
              </a:lnSpc>
              <a:spcBef>
                <a:spcPts val="1200"/>
              </a:spcBef>
              <a:spcAft>
                <a:spcPts val="0"/>
              </a:spcAft>
              <a:buSzPts val="1100"/>
            </a:pPr>
            <a:r>
              <a:rPr lang="en-US" sz="1050" dirty="0"/>
              <a:t>1, Can you add one more column in the d say age=c(2,3,10,12)</a:t>
            </a:r>
          </a:p>
          <a:p>
            <a:pPr marL="158750" lvl="0" algn="just" rtl="0">
              <a:lnSpc>
                <a:spcPct val="115000"/>
              </a:lnSpc>
              <a:spcBef>
                <a:spcPts val="1200"/>
              </a:spcBef>
              <a:spcAft>
                <a:spcPts val="0"/>
              </a:spcAft>
              <a:buSzPts val="1100"/>
            </a:pPr>
            <a:r>
              <a:rPr lang="en-US" sz="1050" dirty="0"/>
              <a:t>Try adding one row by using </a:t>
            </a:r>
            <a:r>
              <a:rPr lang="en-US" sz="1050" dirty="0" err="1"/>
              <a:t>rbind</a:t>
            </a:r>
            <a:r>
              <a:rPr lang="en-US" sz="1050" dirty="0"/>
              <a:t> function; d = </a:t>
            </a:r>
            <a:r>
              <a:rPr lang="en-US" sz="1050" dirty="0" err="1"/>
              <a:t>rbind</a:t>
            </a:r>
            <a:r>
              <a:rPr lang="en-US" sz="1050" dirty="0"/>
              <a:t>(d, c(name=‘spiderman’, Year=2005, age=17)</a:t>
            </a:r>
          </a:p>
          <a:p>
            <a:pPr marL="158750" lvl="0" algn="just" rtl="0">
              <a:lnSpc>
                <a:spcPct val="115000"/>
              </a:lnSpc>
              <a:spcBef>
                <a:spcPts val="1200"/>
              </a:spcBef>
              <a:spcAft>
                <a:spcPts val="0"/>
              </a:spcAft>
              <a:buSzPts val="1100"/>
            </a:pPr>
            <a:r>
              <a:rPr lang="en-US" sz="1050" dirty="0"/>
              <a:t>Challenge let delete Row 5 from the d  Try d&lt;-d[-5,]   Now can you delete column   Try d[age]=NULL</a:t>
            </a:r>
          </a:p>
          <a:p>
            <a:pPr marL="158750" lvl="0" algn="just" rtl="0">
              <a:lnSpc>
                <a:spcPct val="115000"/>
              </a:lnSpc>
              <a:spcBef>
                <a:spcPts val="1200"/>
              </a:spcBef>
              <a:spcAft>
                <a:spcPts val="0"/>
              </a:spcAft>
              <a:buSzPts val="1100"/>
            </a:pPr>
            <a:endParaRPr sz="1050" dirty="0"/>
          </a:p>
        </p:txBody>
      </p:sp>
      <p:pic>
        <p:nvPicPr>
          <p:cNvPr id="6" name="Picture 5">
            <a:extLst>
              <a:ext uri="{FF2B5EF4-FFF2-40B4-BE49-F238E27FC236}">
                <a16:creationId xmlns:a16="http://schemas.microsoft.com/office/drawing/2014/main" id="{63FB07AD-EAF0-B0E1-106F-8F8254D79C6F}"/>
              </a:ext>
            </a:extLst>
          </p:cNvPr>
          <p:cNvPicPr>
            <a:picLocks noChangeAspect="1"/>
          </p:cNvPicPr>
          <p:nvPr/>
        </p:nvPicPr>
        <p:blipFill>
          <a:blip r:embed="rId3"/>
          <a:stretch>
            <a:fillRect/>
          </a:stretch>
        </p:blipFill>
        <p:spPr>
          <a:xfrm>
            <a:off x="6784735" y="1552088"/>
            <a:ext cx="1753707" cy="11691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Factors</a:t>
            </a:r>
            <a:endParaRPr/>
          </a:p>
        </p:txBody>
      </p:sp>
      <p:pic>
        <p:nvPicPr>
          <p:cNvPr id="255" name="Google Shape;255;p34"/>
          <p:cNvPicPr preferRelativeResize="0"/>
          <p:nvPr/>
        </p:nvPicPr>
        <p:blipFill>
          <a:blip r:embed="rId3">
            <a:alphaModFix/>
          </a:blip>
          <a:stretch>
            <a:fillRect/>
          </a:stretch>
        </p:blipFill>
        <p:spPr>
          <a:xfrm>
            <a:off x="4737575" y="1008625"/>
            <a:ext cx="3810000" cy="3733800"/>
          </a:xfrm>
          <a:prstGeom prst="rect">
            <a:avLst/>
          </a:prstGeom>
          <a:noFill/>
          <a:ln>
            <a:noFill/>
          </a:ln>
        </p:spPr>
      </p:pic>
      <p:sp>
        <p:nvSpPr>
          <p:cNvPr id="256" name="Google Shape;256;p34"/>
          <p:cNvSpPr txBox="1"/>
          <p:nvPr/>
        </p:nvSpPr>
        <p:spPr>
          <a:xfrm>
            <a:off x="293440" y="734931"/>
            <a:ext cx="3000000" cy="264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dirty="0"/>
              <a:t>Factors</a:t>
            </a:r>
            <a:endParaRPr sz="1300" b="1" dirty="0"/>
          </a:p>
          <a:p>
            <a:pPr marL="0" lvl="0" indent="0" algn="l" rtl="0">
              <a:lnSpc>
                <a:spcPct val="115000"/>
              </a:lnSpc>
              <a:spcBef>
                <a:spcPts val="1200"/>
              </a:spcBef>
              <a:spcAft>
                <a:spcPts val="0"/>
              </a:spcAft>
              <a:buNone/>
            </a:pPr>
            <a:r>
              <a:rPr lang="en" sz="1100" b="1" dirty="0"/>
              <a:t>Factors</a:t>
            </a:r>
            <a:r>
              <a:rPr lang="en" sz="1100" dirty="0"/>
              <a:t> are also data objects that are used to categorize the data and store it as levels. Factors can store both strings and integers. Columns have a limited number of unique values so that factors are very useful in columns. It is very useful in data analysis for statistical modeling.</a:t>
            </a:r>
            <a:endParaRPr sz="1100" dirty="0"/>
          </a:p>
          <a:p>
            <a:pPr marL="0" lvl="0" indent="0" algn="l" rtl="0">
              <a:lnSpc>
                <a:spcPct val="115000"/>
              </a:lnSpc>
              <a:spcBef>
                <a:spcPts val="1200"/>
              </a:spcBef>
              <a:spcAft>
                <a:spcPts val="1200"/>
              </a:spcAft>
              <a:buNone/>
            </a:pPr>
            <a:r>
              <a:rPr lang="en" sz="1100" dirty="0"/>
              <a:t>Factors are created with the help of </a:t>
            </a:r>
            <a:r>
              <a:rPr lang="en" sz="1100" b="1" dirty="0"/>
              <a:t>factor()</a:t>
            </a:r>
            <a:r>
              <a:rPr lang="en" sz="1100" dirty="0"/>
              <a:t> function by taking a vector as an input parameter.</a:t>
            </a:r>
            <a:endParaRPr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57F7DA-61BB-EF27-A55E-C8B6579540CD}"/>
              </a:ext>
            </a:extLst>
          </p:cNvPr>
          <p:cNvSpPr>
            <a:spLocks noGrp="1"/>
          </p:cNvSpPr>
          <p:nvPr>
            <p:ph type="body" idx="1"/>
          </p:nvPr>
        </p:nvSpPr>
        <p:spPr/>
        <p:txBody>
          <a:bodyPr/>
          <a:lstStyle/>
          <a:p>
            <a:r>
              <a:rPr lang="en-US" dirty="0"/>
              <a:t>If you score more then 80% then you are pass else fail</a:t>
            </a:r>
          </a:p>
        </p:txBody>
      </p:sp>
      <p:sp>
        <p:nvSpPr>
          <p:cNvPr id="5" name="TextBox 4">
            <a:extLst>
              <a:ext uri="{FF2B5EF4-FFF2-40B4-BE49-F238E27FC236}">
                <a16:creationId xmlns:a16="http://schemas.microsoft.com/office/drawing/2014/main" id="{2C4103C1-FA74-D662-B880-B96220E0F7D0}"/>
              </a:ext>
            </a:extLst>
          </p:cNvPr>
          <p:cNvSpPr txBox="1"/>
          <p:nvPr/>
        </p:nvSpPr>
        <p:spPr>
          <a:xfrm>
            <a:off x="1278565" y="918604"/>
            <a:ext cx="4619846" cy="523220"/>
          </a:xfrm>
          <a:prstGeom prst="rect">
            <a:avLst/>
          </a:prstGeom>
          <a:noFill/>
        </p:spPr>
        <p:txBody>
          <a:bodyPr wrap="square">
            <a:spAutoFit/>
          </a:bodyPr>
          <a:lstStyle/>
          <a:p>
            <a:r>
              <a:rPr lang="en-US" dirty="0"/>
              <a:t>https://docs.google.com/forms/d/1MS7bSHqgCBohTucM40vmz9AkfYB95UQQUyqHWaS0wGw/edit</a:t>
            </a:r>
          </a:p>
        </p:txBody>
      </p:sp>
    </p:spTree>
    <p:extLst>
      <p:ext uri="{BB962C8B-B14F-4D97-AF65-F5344CB8AC3E}">
        <p14:creationId xmlns:p14="http://schemas.microsoft.com/office/powerpoint/2010/main" val="426806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Variables in R programming</a:t>
            </a:r>
            <a:endParaRPr/>
          </a:p>
        </p:txBody>
      </p:sp>
      <p:pic>
        <p:nvPicPr>
          <p:cNvPr id="262" name="Google Shape;262;p35"/>
          <p:cNvPicPr preferRelativeResize="0"/>
          <p:nvPr/>
        </p:nvPicPr>
        <p:blipFill>
          <a:blip r:embed="rId3">
            <a:alphaModFix/>
          </a:blip>
          <a:stretch>
            <a:fillRect/>
          </a:stretch>
        </p:blipFill>
        <p:spPr>
          <a:xfrm>
            <a:off x="152400" y="880462"/>
            <a:ext cx="8839200" cy="26852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6"/>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Keywords in R programming</a:t>
            </a:r>
            <a:endParaRPr/>
          </a:p>
        </p:txBody>
      </p:sp>
      <p:pic>
        <p:nvPicPr>
          <p:cNvPr id="268" name="Google Shape;268;p36"/>
          <p:cNvPicPr preferRelativeResize="0"/>
          <p:nvPr/>
        </p:nvPicPr>
        <p:blipFill>
          <a:blip r:embed="rId3">
            <a:alphaModFix/>
          </a:blip>
          <a:stretch>
            <a:fillRect/>
          </a:stretch>
        </p:blipFill>
        <p:spPr>
          <a:xfrm>
            <a:off x="152399" y="2649826"/>
            <a:ext cx="8839201" cy="2217985"/>
          </a:xfrm>
          <a:prstGeom prst="rect">
            <a:avLst/>
          </a:prstGeom>
          <a:noFill/>
          <a:ln>
            <a:noFill/>
          </a:ln>
        </p:spPr>
      </p:pic>
      <p:pic>
        <p:nvPicPr>
          <p:cNvPr id="269" name="Google Shape;269;p36"/>
          <p:cNvPicPr preferRelativeResize="0"/>
          <p:nvPr/>
        </p:nvPicPr>
        <p:blipFill>
          <a:blip r:embed="rId4">
            <a:alphaModFix/>
          </a:blip>
          <a:stretch>
            <a:fillRect/>
          </a:stretch>
        </p:blipFill>
        <p:spPr>
          <a:xfrm>
            <a:off x="3244075" y="645725"/>
            <a:ext cx="2280027" cy="20041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7"/>
          <p:cNvSpPr txBox="1">
            <a:spLocks noGrp="1"/>
          </p:cNvSpPr>
          <p:nvPr>
            <p:ph type="title"/>
          </p:nvPr>
        </p:nvSpPr>
        <p:spPr>
          <a:xfrm>
            <a:off x="0" y="-54250"/>
            <a:ext cx="8520600" cy="613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ts val="1100"/>
              <a:buFont typeface="Arial"/>
              <a:buNone/>
            </a:pPr>
            <a:r>
              <a:rPr lang="en" sz="2700" b="1">
                <a:solidFill>
                  <a:schemeClr val="lt1"/>
                </a:solidFill>
                <a:highlight>
                  <a:schemeClr val="accent5"/>
                </a:highlight>
                <a:latin typeface="Arial"/>
                <a:ea typeface="Arial"/>
                <a:cs typeface="Arial"/>
                <a:sym typeface="Arial"/>
              </a:rPr>
              <a:t>R Operators </a:t>
            </a:r>
            <a:endParaRPr sz="2700" b="1">
              <a:solidFill>
                <a:schemeClr val="lt1"/>
              </a:solidFill>
              <a:highlight>
                <a:schemeClr val="accent5"/>
              </a:highlight>
            </a:endParaRPr>
          </a:p>
        </p:txBody>
      </p:sp>
      <p:sp>
        <p:nvSpPr>
          <p:cNvPr id="275" name="Google Shape;275;p37"/>
          <p:cNvSpPr txBox="1">
            <a:spLocks noGrp="1"/>
          </p:cNvSpPr>
          <p:nvPr>
            <p:ph type="body" idx="1"/>
          </p:nvPr>
        </p:nvSpPr>
        <p:spPr>
          <a:xfrm>
            <a:off x="311700" y="879975"/>
            <a:ext cx="8673900" cy="368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300">
                <a:latin typeface="Arial"/>
                <a:ea typeface="Arial"/>
                <a:cs typeface="Arial"/>
                <a:sym typeface="Arial"/>
              </a:rPr>
              <a:t>Arithmetic, Relational, Logical, Assignment and some of the Miscellaneous Operators that R programming language provides.</a:t>
            </a:r>
            <a:endParaRPr/>
          </a:p>
        </p:txBody>
      </p:sp>
      <p:graphicFrame>
        <p:nvGraphicFramePr>
          <p:cNvPr id="276" name="Google Shape;276;p37"/>
          <p:cNvGraphicFramePr/>
          <p:nvPr/>
        </p:nvGraphicFramePr>
        <p:xfrm>
          <a:off x="390800" y="1443505"/>
          <a:ext cx="8441500" cy="3352645"/>
        </p:xfrm>
        <a:graphic>
          <a:graphicData uri="http://schemas.openxmlformats.org/drawingml/2006/table">
            <a:tbl>
              <a:tblPr>
                <a:noFill/>
                <a:tableStyleId>{EB2E1875-BA51-49C2-85EA-02556FBC5B7D}</a:tableStyleId>
              </a:tblPr>
              <a:tblGrid>
                <a:gridCol w="1811300">
                  <a:extLst>
                    <a:ext uri="{9D8B030D-6E8A-4147-A177-3AD203B41FA5}">
                      <a16:colId xmlns:a16="http://schemas.microsoft.com/office/drawing/2014/main" val="20000"/>
                    </a:ext>
                  </a:extLst>
                </a:gridCol>
                <a:gridCol w="1513850">
                  <a:extLst>
                    <a:ext uri="{9D8B030D-6E8A-4147-A177-3AD203B41FA5}">
                      <a16:colId xmlns:a16="http://schemas.microsoft.com/office/drawing/2014/main" val="20001"/>
                    </a:ext>
                  </a:extLst>
                </a:gridCol>
                <a:gridCol w="1153900">
                  <a:extLst>
                    <a:ext uri="{9D8B030D-6E8A-4147-A177-3AD203B41FA5}">
                      <a16:colId xmlns:a16="http://schemas.microsoft.com/office/drawing/2014/main" val="20002"/>
                    </a:ext>
                  </a:extLst>
                </a:gridCol>
                <a:gridCol w="1185150">
                  <a:extLst>
                    <a:ext uri="{9D8B030D-6E8A-4147-A177-3AD203B41FA5}">
                      <a16:colId xmlns:a16="http://schemas.microsoft.com/office/drawing/2014/main" val="20003"/>
                    </a:ext>
                  </a:extLst>
                </a:gridCol>
                <a:gridCol w="1404300">
                  <a:extLst>
                    <a:ext uri="{9D8B030D-6E8A-4147-A177-3AD203B41FA5}">
                      <a16:colId xmlns:a16="http://schemas.microsoft.com/office/drawing/2014/main" val="20004"/>
                    </a:ext>
                  </a:extLst>
                </a:gridCol>
                <a:gridCol w="1373000">
                  <a:extLst>
                    <a:ext uri="{9D8B030D-6E8A-4147-A177-3AD203B41FA5}">
                      <a16:colId xmlns:a16="http://schemas.microsoft.com/office/drawing/2014/main" val="20005"/>
                    </a:ext>
                  </a:extLst>
                </a:gridCol>
              </a:tblGrid>
              <a:tr h="670525">
                <a:tc>
                  <a:txBody>
                    <a:bodyPr/>
                    <a:lstStyle/>
                    <a:p>
                      <a:pPr marL="0" lvl="0" indent="0" algn="l" rtl="0">
                        <a:spcBef>
                          <a:spcPts val="0"/>
                        </a:spcBef>
                        <a:spcAft>
                          <a:spcPts val="0"/>
                        </a:spcAft>
                        <a:buNone/>
                      </a:pPr>
                      <a:r>
                        <a:rPr lang="en" sz="1600">
                          <a:solidFill>
                            <a:schemeClr val="lt1"/>
                          </a:solidFill>
                          <a:latin typeface="Comic Sans MS"/>
                          <a:ea typeface="Comic Sans MS"/>
                          <a:cs typeface="Comic Sans MS"/>
                          <a:sym typeface="Comic Sans MS"/>
                        </a:rPr>
                        <a:t>Arithmetic Operators</a:t>
                      </a:r>
                      <a:endParaRPr sz="1600">
                        <a:solidFill>
                          <a:schemeClr val="lt1"/>
                        </a:solidFill>
                        <a:latin typeface="Comic Sans MS"/>
                        <a:ea typeface="Comic Sans MS"/>
                        <a:cs typeface="Comic Sans MS"/>
                        <a:sym typeface="Comic Sans MS"/>
                      </a:endParaRPr>
                    </a:p>
                  </a:txBody>
                  <a:tcPr marL="91425" marR="91425" marT="91425" marB="91425">
                    <a:lnL w="28575"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t>+</a:t>
                      </a:r>
                      <a:endParaRPr b="1"/>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19050"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70525">
                <a:tc>
                  <a:txBody>
                    <a:bodyPr/>
                    <a:lstStyle/>
                    <a:p>
                      <a:pPr marL="0" lvl="0" indent="0" algn="l" rtl="0">
                        <a:spcBef>
                          <a:spcPts val="0"/>
                        </a:spcBef>
                        <a:spcAft>
                          <a:spcPts val="0"/>
                        </a:spcAft>
                        <a:buNone/>
                      </a:pPr>
                      <a:r>
                        <a:rPr lang="en" sz="1600">
                          <a:solidFill>
                            <a:schemeClr val="lt1"/>
                          </a:solidFill>
                          <a:latin typeface="Comic Sans MS"/>
                          <a:ea typeface="Comic Sans MS"/>
                          <a:cs typeface="Comic Sans MS"/>
                          <a:sym typeface="Comic Sans MS"/>
                        </a:rPr>
                        <a:t>Relational Operators</a:t>
                      </a:r>
                      <a:endParaRPr sz="1600">
                        <a:solidFill>
                          <a:schemeClr val="lt1"/>
                        </a:solidFill>
                        <a:latin typeface="Comic Sans MS"/>
                        <a:ea typeface="Comic Sans MS"/>
                        <a:cs typeface="Comic Sans MS"/>
                        <a:sym typeface="Comic Sans M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t>&lt;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&gt;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&gt;=/&lt;=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70525">
                <a:tc>
                  <a:txBody>
                    <a:bodyPr/>
                    <a:lstStyle/>
                    <a:p>
                      <a:pPr marL="0" lvl="0" indent="0" algn="l" rtl="0">
                        <a:spcBef>
                          <a:spcPts val="0"/>
                        </a:spcBef>
                        <a:spcAft>
                          <a:spcPts val="0"/>
                        </a:spcAft>
                        <a:buNone/>
                      </a:pPr>
                      <a:r>
                        <a:rPr lang="en" sz="1600">
                          <a:solidFill>
                            <a:schemeClr val="lt1"/>
                          </a:solidFill>
                          <a:latin typeface="Comic Sans MS"/>
                          <a:ea typeface="Comic Sans MS"/>
                          <a:cs typeface="Comic Sans MS"/>
                          <a:sym typeface="Comic Sans MS"/>
                        </a:rPr>
                        <a:t>Logical Operators</a:t>
                      </a:r>
                      <a:endParaRPr sz="1600">
                        <a:solidFill>
                          <a:schemeClr val="lt1"/>
                        </a:solidFill>
                        <a:latin typeface="Comic Sans MS"/>
                        <a:ea typeface="Comic Sans MS"/>
                        <a:cs typeface="Comic Sans MS"/>
                        <a:sym typeface="Comic Sans M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t>&amp;</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&amp;&amp;</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70525">
                <a:tc>
                  <a:txBody>
                    <a:bodyPr/>
                    <a:lstStyle/>
                    <a:p>
                      <a:pPr marL="0" lvl="0" indent="0" algn="l" rtl="0">
                        <a:spcBef>
                          <a:spcPts val="0"/>
                        </a:spcBef>
                        <a:spcAft>
                          <a:spcPts val="0"/>
                        </a:spcAft>
                        <a:buNone/>
                      </a:pPr>
                      <a:r>
                        <a:rPr lang="en" sz="1600">
                          <a:solidFill>
                            <a:schemeClr val="lt1"/>
                          </a:solidFill>
                          <a:latin typeface="Comic Sans MS"/>
                          <a:ea typeface="Comic Sans MS"/>
                          <a:cs typeface="Comic Sans MS"/>
                          <a:sym typeface="Comic Sans MS"/>
                        </a:rPr>
                        <a:t>Assignment Operators</a:t>
                      </a:r>
                      <a:endParaRPr sz="1600">
                        <a:solidFill>
                          <a:schemeClr val="lt1"/>
                        </a:solidFill>
                        <a:latin typeface="Comic Sans MS"/>
                        <a:ea typeface="Comic Sans MS"/>
                        <a:cs typeface="Comic Sans MS"/>
                        <a:sym typeface="Comic Sans M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&lt;-</a:t>
                      </a:r>
                      <a:endParaRPr b="1"/>
                    </a:p>
                    <a:p>
                      <a:pPr marL="0" lvl="0" indent="0" algn="ctr"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-&gt;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&lt;&lt;-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-&gt;&gt;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70525">
                <a:tc>
                  <a:txBody>
                    <a:bodyPr/>
                    <a:lstStyle/>
                    <a:p>
                      <a:pPr marL="0" lvl="0" indent="0" algn="l" rtl="0">
                        <a:spcBef>
                          <a:spcPts val="0"/>
                        </a:spcBef>
                        <a:spcAft>
                          <a:spcPts val="0"/>
                        </a:spcAft>
                        <a:buNone/>
                      </a:pPr>
                      <a:r>
                        <a:rPr lang="en" sz="1600">
                          <a:solidFill>
                            <a:schemeClr val="lt1"/>
                          </a:solidFill>
                          <a:latin typeface="Comic Sans MS"/>
                          <a:ea typeface="Comic Sans MS"/>
                          <a:cs typeface="Comic Sans MS"/>
                          <a:sym typeface="Comic Sans MS"/>
                        </a:rPr>
                        <a:t>Misc. Operators</a:t>
                      </a:r>
                      <a:endParaRPr sz="1600">
                        <a:solidFill>
                          <a:schemeClr val="lt1"/>
                        </a:solidFill>
                        <a:latin typeface="Comic Sans MS"/>
                        <a:ea typeface="Comic Sans MS"/>
                        <a:cs typeface="Comic Sans MS"/>
                        <a:sym typeface="Comic Sans M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%in%</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77" name="Google Shape;277;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0" y="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Operators</a:t>
            </a:r>
            <a:endParaRPr dirty="0"/>
          </a:p>
        </p:txBody>
      </p:sp>
      <p:graphicFrame>
        <p:nvGraphicFramePr>
          <p:cNvPr id="283" name="Google Shape;283;p38"/>
          <p:cNvGraphicFramePr/>
          <p:nvPr>
            <p:extLst>
              <p:ext uri="{D42A27DB-BD31-4B8C-83A1-F6EECF244321}">
                <p14:modId xmlns:p14="http://schemas.microsoft.com/office/powerpoint/2010/main" val="352722350"/>
              </p:ext>
            </p:extLst>
          </p:nvPr>
        </p:nvGraphicFramePr>
        <p:xfrm>
          <a:off x="373938" y="731184"/>
          <a:ext cx="8588850" cy="4018667"/>
        </p:xfrm>
        <a:graphic>
          <a:graphicData uri="http://schemas.openxmlformats.org/drawingml/2006/table">
            <a:tbl>
              <a:tblPr>
                <a:noFill/>
                <a:tableStyleId>{EB2E1875-BA51-49C2-85EA-02556FBC5B7D}</a:tableStyleId>
              </a:tblPr>
              <a:tblGrid>
                <a:gridCol w="1627925">
                  <a:extLst>
                    <a:ext uri="{9D8B030D-6E8A-4147-A177-3AD203B41FA5}">
                      <a16:colId xmlns:a16="http://schemas.microsoft.com/office/drawing/2014/main" val="20000"/>
                    </a:ext>
                  </a:extLst>
                </a:gridCol>
                <a:gridCol w="4097975">
                  <a:extLst>
                    <a:ext uri="{9D8B030D-6E8A-4147-A177-3AD203B41FA5}">
                      <a16:colId xmlns:a16="http://schemas.microsoft.com/office/drawing/2014/main" val="20001"/>
                    </a:ext>
                  </a:extLst>
                </a:gridCol>
                <a:gridCol w="2862950">
                  <a:extLst>
                    <a:ext uri="{9D8B030D-6E8A-4147-A177-3AD203B41FA5}">
                      <a16:colId xmlns:a16="http://schemas.microsoft.com/office/drawing/2014/main" val="20002"/>
                    </a:ext>
                  </a:extLst>
                </a:gridCol>
              </a:tblGrid>
              <a:tr h="328625">
                <a:tc>
                  <a:txBody>
                    <a:bodyPr/>
                    <a:lstStyle/>
                    <a:p>
                      <a:pPr marL="0" lvl="0" indent="0" algn="l" rtl="0">
                        <a:lnSpc>
                          <a:spcPct val="168750"/>
                        </a:lnSpc>
                        <a:spcBef>
                          <a:spcPts val="0"/>
                        </a:spcBef>
                        <a:spcAft>
                          <a:spcPts val="1900"/>
                        </a:spcAft>
                        <a:buNone/>
                      </a:pPr>
                      <a:r>
                        <a:rPr lang="en" sz="1600" b="1">
                          <a:solidFill>
                            <a:schemeClr val="lt1"/>
                          </a:solidFill>
                          <a:highlight>
                            <a:schemeClr val="accent5"/>
                          </a:highlight>
                        </a:rPr>
                        <a:t>Operator</a:t>
                      </a:r>
                      <a:endParaRPr sz="1600" b="1">
                        <a:solidFill>
                          <a:schemeClr val="lt1"/>
                        </a:solidFill>
                        <a:highlight>
                          <a:schemeClr val="accent5"/>
                        </a:highlight>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lnSpc>
                          <a:spcPct val="168750"/>
                        </a:lnSpc>
                        <a:spcBef>
                          <a:spcPts val="0"/>
                        </a:spcBef>
                        <a:spcAft>
                          <a:spcPts val="1900"/>
                        </a:spcAft>
                        <a:buNone/>
                      </a:pPr>
                      <a:r>
                        <a:rPr lang="en" sz="1600" b="1">
                          <a:solidFill>
                            <a:schemeClr val="accent1"/>
                          </a:solidFill>
                          <a:highlight>
                            <a:schemeClr val="accent5"/>
                          </a:highlight>
                        </a:rPr>
                        <a:t>Description</a:t>
                      </a:r>
                      <a:endParaRPr sz="1600" b="1">
                        <a:solidFill>
                          <a:schemeClr val="accent1"/>
                        </a:solidFill>
                        <a:highlight>
                          <a:schemeClr val="accent5"/>
                        </a:highlight>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lnSpc>
                          <a:spcPct val="168750"/>
                        </a:lnSpc>
                        <a:spcBef>
                          <a:spcPts val="0"/>
                        </a:spcBef>
                        <a:spcAft>
                          <a:spcPts val="1900"/>
                        </a:spcAft>
                        <a:buNone/>
                      </a:pPr>
                      <a:r>
                        <a:rPr lang="en" sz="1600" b="1">
                          <a:solidFill>
                            <a:schemeClr val="accent1"/>
                          </a:solidFill>
                          <a:highlight>
                            <a:schemeClr val="accent5"/>
                          </a:highlight>
                        </a:rPr>
                        <a:t>Usage</a:t>
                      </a:r>
                      <a:endParaRPr sz="1600" b="1">
                        <a:solidFill>
                          <a:schemeClr val="accent1"/>
                        </a:solidFill>
                        <a:highlight>
                          <a:schemeClr val="accent5"/>
                        </a:highlight>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76350">
                <a:tc>
                  <a:txBody>
                    <a:bodyPr/>
                    <a:lstStyle/>
                    <a:p>
                      <a:pPr marL="0" lvl="0" indent="0" algn="l" rtl="0">
                        <a:lnSpc>
                          <a:spcPct val="168750"/>
                        </a:lnSpc>
                        <a:spcBef>
                          <a:spcPts val="0"/>
                        </a:spcBef>
                        <a:spcAft>
                          <a:spcPts val="190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Addition of two operands</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a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6025">
                <a:tc>
                  <a:txBody>
                    <a:bodyPr/>
                    <a:lstStyle/>
                    <a:p>
                      <a:pPr marL="0" lvl="0" indent="0" algn="l" rtl="0">
                        <a:lnSpc>
                          <a:spcPct val="168750"/>
                        </a:lnSpc>
                        <a:spcBef>
                          <a:spcPts val="0"/>
                        </a:spcBef>
                        <a:spcAft>
                          <a:spcPts val="190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Subtraction of second operand from first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 a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6350">
                <a:tc>
                  <a:txBody>
                    <a:bodyPr/>
                    <a:lstStyle/>
                    <a:p>
                      <a:pPr marL="0" lvl="0" indent="0" algn="l" rtl="0">
                        <a:lnSpc>
                          <a:spcPct val="168750"/>
                        </a:lnSpc>
                        <a:spcBef>
                          <a:spcPts val="0"/>
                        </a:spcBef>
                        <a:spcAft>
                          <a:spcPts val="1900"/>
                        </a:spcAft>
                        <a:buNone/>
                      </a:pPr>
                      <a:r>
                        <a:rPr lang="en" sz="1200"/>
                        <a:t>*</a:t>
                      </a:r>
                      <a:endParaRPr sz="1200"/>
                    </a:p>
                  </a:txBody>
                  <a:tcPr marL="142875" marR="142875" marT="66675" marB="6667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Multiplication of two operands</a:t>
                      </a:r>
                      <a:endParaRPr sz="1200"/>
                    </a:p>
                  </a:txBody>
                  <a:tcPr marL="142875" marR="142875" marT="66675" marB="66675">
                    <a:lnL w="1905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a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46025">
                <a:tc>
                  <a:txBody>
                    <a:bodyPr/>
                    <a:lstStyle/>
                    <a:p>
                      <a:pPr marL="0" lvl="0" indent="0" algn="l" rtl="0">
                        <a:lnSpc>
                          <a:spcPct val="168750"/>
                        </a:lnSpc>
                        <a:spcBef>
                          <a:spcPts val="0"/>
                        </a:spcBef>
                        <a:spcAft>
                          <a:spcPts val="190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Division of first operand with second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a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46025">
                <a:tc>
                  <a:txBody>
                    <a:bodyPr/>
                    <a:lstStyle/>
                    <a:p>
                      <a:pPr marL="0" lvl="0" indent="0" algn="l" rtl="0">
                        <a:lnSpc>
                          <a:spcPct val="168750"/>
                        </a:lnSpc>
                        <a:spcBef>
                          <a:spcPts val="0"/>
                        </a:spcBef>
                        <a:spcAft>
                          <a:spcPts val="190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Remainder from division of first operand with second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a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46025">
                <a:tc>
                  <a:txBody>
                    <a:bodyPr/>
                    <a:lstStyle/>
                    <a:p>
                      <a:pPr marL="0" lvl="0" indent="0" algn="l" rtl="0">
                        <a:lnSpc>
                          <a:spcPct val="168750"/>
                        </a:lnSpc>
                        <a:spcBef>
                          <a:spcPts val="0"/>
                        </a:spcBef>
                        <a:spcAft>
                          <a:spcPts val="190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Quotient from division of first operand with second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a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46025">
                <a:tc>
                  <a:txBody>
                    <a:bodyPr/>
                    <a:lstStyle/>
                    <a:p>
                      <a:pPr marL="0" lvl="0" indent="0" algn="l" rtl="0">
                        <a:lnSpc>
                          <a:spcPct val="168750"/>
                        </a:lnSpc>
                        <a:spcBef>
                          <a:spcPts val="0"/>
                        </a:spcBef>
                        <a:spcAft>
                          <a:spcPts val="190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a:t>First operand raised to the power of second operand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0"/>
                        </a:spcBef>
                        <a:spcAft>
                          <a:spcPts val="1900"/>
                        </a:spcAft>
                        <a:buNone/>
                      </a:pPr>
                      <a:r>
                        <a:rPr lang="en" sz="1200" dirty="0"/>
                        <a:t>a^b</a:t>
                      </a:r>
                      <a:endParaRPr sz="1200" dirty="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84" name="Google Shape;284;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0" y="-282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latin typeface="Arial"/>
                <a:ea typeface="Arial"/>
                <a:cs typeface="Arial"/>
                <a:sym typeface="Arial"/>
              </a:rPr>
              <a:t>An example for each of the arithmetic operator on Numerical values is provided below.</a:t>
            </a:r>
            <a:endParaRPr/>
          </a:p>
        </p:txBody>
      </p:sp>
      <p:sp>
        <p:nvSpPr>
          <p:cNvPr id="290" name="Google Shape;290;p39"/>
          <p:cNvSpPr txBox="1">
            <a:spLocks noGrp="1"/>
          </p:cNvSpPr>
          <p:nvPr>
            <p:ph type="body" idx="1"/>
          </p:nvPr>
        </p:nvSpPr>
        <p:spPr>
          <a:xfrm>
            <a:off x="471225" y="1611275"/>
            <a:ext cx="7688700" cy="2261100"/>
          </a:xfrm>
          <a:prstGeom prst="rect">
            <a:avLst/>
          </a:prstGeom>
        </p:spPr>
        <p:txBody>
          <a:bodyPr spcFirstLastPara="1" wrap="square" lIns="91425" tIns="91425" rIns="91425" bIns="91425" anchor="t" anchorCtr="0">
            <a:normAutofit/>
          </a:bodyPr>
          <a:lstStyle/>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a &lt;- 7.5</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b &lt;- 2</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#addition</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#subtraction</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#multiplication</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#Division</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#Reminder</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#Quotient</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#Power of</a:t>
            </a:r>
            <a:endParaRPr sz="1200">
              <a:solidFill>
                <a:srgbClr val="BBBBBB"/>
              </a:solidFill>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a:p>
        </p:txBody>
      </p:sp>
      <p:graphicFrame>
        <p:nvGraphicFramePr>
          <p:cNvPr id="291" name="Google Shape;291;p39"/>
          <p:cNvGraphicFramePr/>
          <p:nvPr>
            <p:extLst>
              <p:ext uri="{D42A27DB-BD31-4B8C-83A1-F6EECF244321}">
                <p14:modId xmlns:p14="http://schemas.microsoft.com/office/powerpoint/2010/main" val="1895562815"/>
              </p:ext>
            </p:extLst>
          </p:nvPr>
        </p:nvGraphicFramePr>
        <p:xfrm>
          <a:off x="4128951" y="1736863"/>
          <a:ext cx="4407352" cy="1787622"/>
        </p:xfrm>
        <a:graphic>
          <a:graphicData uri="http://schemas.openxmlformats.org/drawingml/2006/table">
            <a:tbl>
              <a:tblPr>
                <a:noFill/>
                <a:tableStyleId>{0E6B5331-052D-402C-AAC2-0F635A5F6E19}</a:tableStyleId>
              </a:tblPr>
              <a:tblGrid>
                <a:gridCol w="4407352">
                  <a:extLst>
                    <a:ext uri="{9D8B030D-6E8A-4147-A177-3AD203B41FA5}">
                      <a16:colId xmlns:a16="http://schemas.microsoft.com/office/drawing/2014/main" val="20000"/>
                    </a:ext>
                  </a:extLst>
                </a:gridCol>
              </a:tblGrid>
              <a:tr h="1704975">
                <a:tc>
                  <a:txBody>
                    <a:bodyPr/>
                    <a:lstStyle/>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 Rscript r_op_arithmetic.R</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9.5</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5.5</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15</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3.75</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1.5</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3</a:t>
                      </a:r>
                      <a:endParaRPr sz="1200" dirty="0">
                        <a:solidFill>
                          <a:srgbClr val="444444"/>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56.25</a:t>
                      </a:r>
                      <a:endParaRPr sz="1200" dirty="0">
                        <a:solidFill>
                          <a:srgbClr val="EEEEEE"/>
                        </a:solidFill>
                        <a:highlight>
                          <a:schemeClr val="dk1"/>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292" name="Google Shape;292;p39"/>
          <p:cNvSpPr txBox="1"/>
          <p:nvPr/>
        </p:nvSpPr>
        <p:spPr>
          <a:xfrm>
            <a:off x="4128951" y="1249475"/>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dirty="0">
                <a:solidFill>
                  <a:schemeClr val="dk1"/>
                </a:solidFill>
                <a:highlight>
                  <a:srgbClr val="DDDDDD"/>
                </a:highlight>
              </a:rPr>
              <a:t>Output</a:t>
            </a:r>
            <a:endParaRPr dirty="0"/>
          </a:p>
        </p:txBody>
      </p:sp>
      <p:sp>
        <p:nvSpPr>
          <p:cNvPr id="293" name="Google Shape;293;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0"/>
          <p:cNvSpPr txBox="1">
            <a:spLocks noGrp="1"/>
          </p:cNvSpPr>
          <p:nvPr>
            <p:ph type="title"/>
          </p:nvPr>
        </p:nvSpPr>
        <p:spPr>
          <a:xfrm>
            <a:off x="21025" y="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latin typeface="Arial"/>
                <a:ea typeface="Arial"/>
                <a:cs typeface="Arial"/>
                <a:sym typeface="Arial"/>
              </a:rPr>
              <a:t>An example for each of the arithmetic operator on Vectors is provided below.</a:t>
            </a:r>
            <a:endParaRPr/>
          </a:p>
        </p:txBody>
      </p:sp>
      <p:sp>
        <p:nvSpPr>
          <p:cNvPr id="299" name="Google Shape;299;p40"/>
          <p:cNvSpPr txBox="1">
            <a:spLocks noGrp="1"/>
          </p:cNvSpPr>
          <p:nvPr>
            <p:ph type="body" idx="1"/>
          </p:nvPr>
        </p:nvSpPr>
        <p:spPr>
          <a:xfrm>
            <a:off x="157375" y="1939300"/>
            <a:ext cx="7688700" cy="2261100"/>
          </a:xfrm>
          <a:prstGeom prst="rect">
            <a:avLst/>
          </a:prstGeom>
        </p:spPr>
        <p:txBody>
          <a:bodyPr spcFirstLastPara="1" wrap="square" lIns="91425" tIns="91425" rIns="91425" bIns="91425" anchor="t" anchorCtr="0">
            <a:normAutofit fontScale="92500" lnSpcReduction="10000"/>
          </a:bodyPr>
          <a:lstStyle/>
          <a:p>
            <a:pPr marL="0" lvl="0" indent="0" algn="l" rtl="0">
              <a:lnSpc>
                <a:spcPct val="110000"/>
              </a:lnSpc>
              <a:spcBef>
                <a:spcPts val="0"/>
              </a:spcBef>
              <a:spcAft>
                <a:spcPts val="0"/>
              </a:spcAft>
              <a:buClr>
                <a:schemeClr val="dk1"/>
              </a:buClr>
              <a:buSzPct val="91666"/>
              <a:buFont typeface="Arial"/>
              <a:buNone/>
            </a:pPr>
            <a:r>
              <a:rPr lang="en" sz="1200">
                <a:solidFill>
                  <a:srgbClr val="BBBBBB"/>
                </a:solidFill>
                <a:highlight>
                  <a:srgbClr val="FDFDFD"/>
                </a:highlight>
                <a:latin typeface="Courier New"/>
                <a:ea typeface="Courier New"/>
                <a:cs typeface="Courier New"/>
                <a:sym typeface="Courier New"/>
              </a:rPr>
              <a:t># R Operators - R Arithmetic Operators Example for vectors</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a &lt;- </a:t>
            </a:r>
            <a:r>
              <a:rPr lang="en" sz="1200">
                <a:solidFill>
                  <a:srgbClr val="A900FF"/>
                </a:solidFill>
                <a:highlight>
                  <a:srgbClr val="FDFDFD"/>
                </a:highlight>
                <a:latin typeface="Courier New"/>
                <a:ea typeface="Courier New"/>
                <a:cs typeface="Courier New"/>
                <a:sym typeface="Courier New"/>
              </a:rPr>
              <a:t>c</a:t>
            </a:r>
            <a:r>
              <a:rPr lang="en" sz="1200">
                <a:highlight>
                  <a:srgbClr val="FDFDFD"/>
                </a:highlight>
                <a:latin typeface="Courier New"/>
                <a:ea typeface="Courier New"/>
                <a:cs typeface="Courier New"/>
                <a:sym typeface="Courier New"/>
              </a:rPr>
              <a:t>(8, 9, 6)</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b &lt;- </a:t>
            </a:r>
            <a:r>
              <a:rPr lang="en" sz="1200">
                <a:solidFill>
                  <a:srgbClr val="A900FF"/>
                </a:solidFill>
                <a:highlight>
                  <a:srgbClr val="FDFDFD"/>
                </a:highlight>
                <a:latin typeface="Courier New"/>
                <a:ea typeface="Courier New"/>
                <a:cs typeface="Courier New"/>
                <a:sym typeface="Courier New"/>
              </a:rPr>
              <a:t>c</a:t>
            </a:r>
            <a:r>
              <a:rPr lang="en" sz="1200">
                <a:highlight>
                  <a:srgbClr val="FDFDFD"/>
                </a:highlight>
                <a:latin typeface="Courier New"/>
                <a:ea typeface="Courier New"/>
                <a:cs typeface="Courier New"/>
                <a:sym typeface="Courier New"/>
              </a:rPr>
              <a:t>(2, 4, 5)</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#addition</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#subtraction</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#multiplication</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#Division</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#Reminder</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#Quotient</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#Power of</a:t>
            </a:r>
            <a:endParaRPr sz="1200">
              <a:solidFill>
                <a:srgbClr val="BBBBBB"/>
              </a:solidFill>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a:p>
        </p:txBody>
      </p:sp>
      <p:graphicFrame>
        <p:nvGraphicFramePr>
          <p:cNvPr id="300" name="Google Shape;300;p40"/>
          <p:cNvGraphicFramePr/>
          <p:nvPr/>
        </p:nvGraphicFramePr>
        <p:xfrm>
          <a:off x="5150600" y="1497125"/>
          <a:ext cx="3683550" cy="1988790"/>
        </p:xfrm>
        <a:graphic>
          <a:graphicData uri="http://schemas.openxmlformats.org/drawingml/2006/table">
            <a:tbl>
              <a:tblPr>
                <a:noFill/>
                <a:tableStyleId>{0E6B5331-052D-402C-AAC2-0F635A5F6E19}</a:tableStyleId>
              </a:tblPr>
              <a:tblGrid>
                <a:gridCol w="3683550">
                  <a:extLst>
                    <a:ext uri="{9D8B030D-6E8A-4147-A177-3AD203B41FA5}">
                      <a16:colId xmlns:a16="http://schemas.microsoft.com/office/drawing/2014/main" val="20000"/>
                    </a:ext>
                  </a:extLst>
                </a:gridCol>
              </a:tblGrid>
              <a:tr h="1704975">
                <a:tc>
                  <a:txBody>
                    <a:bodyPr/>
                    <a:lstStyle/>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 Rscript r_op_arithmetic_vector.R</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10 13 11</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6 5 1</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16 36 30</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4.00 2.25 1.20</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0 1 1</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4 2 1</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64 6561 7776</a:t>
                      </a:r>
                      <a:endParaRPr sz="1200">
                        <a:solidFill>
                          <a:srgbClr val="EEEEEE"/>
                        </a:solidFill>
                        <a:highlight>
                          <a:schemeClr val="dk1"/>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301" name="Google Shape;301;p40"/>
          <p:cNvSpPr txBox="1"/>
          <p:nvPr/>
        </p:nvSpPr>
        <p:spPr>
          <a:xfrm>
            <a:off x="5867513" y="884100"/>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Output</a:t>
            </a:r>
            <a:endParaRPr/>
          </a:p>
        </p:txBody>
      </p:sp>
      <p:sp>
        <p:nvSpPr>
          <p:cNvPr id="302" name="Google Shape;302;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1"/>
          <p:cNvSpPr txBox="1">
            <a:spLocks noGrp="1"/>
          </p:cNvSpPr>
          <p:nvPr>
            <p:ph type="title"/>
          </p:nvPr>
        </p:nvSpPr>
        <p:spPr>
          <a:xfrm>
            <a:off x="-91057" y="378605"/>
            <a:ext cx="9064936" cy="535200"/>
          </a:xfrm>
          <a:prstGeom prst="rect">
            <a:avLst/>
          </a:prstGeom>
        </p:spPr>
        <p:txBody>
          <a:bodyPr spcFirstLastPara="1" wrap="square" lIns="91425" tIns="91425" rIns="91425" bIns="91425" anchor="t" anchorCtr="0">
            <a:normAutofit fontScale="90000"/>
          </a:bodyPr>
          <a:lstStyle/>
          <a:p>
            <a:pPr marL="139700" marR="139700" lvl="0" indent="0" algn="just" rtl="0">
              <a:lnSpc>
                <a:spcPct val="150000"/>
              </a:lnSpc>
              <a:spcBef>
                <a:spcPts val="1300"/>
              </a:spcBef>
              <a:spcAft>
                <a:spcPts val="1300"/>
              </a:spcAft>
              <a:buClr>
                <a:schemeClr val="dk1"/>
              </a:buClr>
              <a:buSzPct val="84615"/>
              <a:buFont typeface="Arial"/>
              <a:buNone/>
            </a:pPr>
            <a:r>
              <a:rPr lang="en" sz="1300" dirty="0">
                <a:latin typeface="Arial"/>
                <a:ea typeface="Arial"/>
                <a:cs typeface="Arial"/>
                <a:sym typeface="Arial"/>
              </a:rPr>
              <a:t>Following are the six relational operations R programming language supports.The output is boolean (TRUE or FALSE) </a:t>
            </a:r>
            <a:endParaRPr dirty="0"/>
          </a:p>
        </p:txBody>
      </p:sp>
      <p:sp>
        <p:nvSpPr>
          <p:cNvPr id="308" name="Google Shape;308;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1200"/>
              </a:spcAft>
              <a:buNone/>
            </a:pPr>
            <a:endParaRPr/>
          </a:p>
        </p:txBody>
      </p:sp>
      <p:graphicFrame>
        <p:nvGraphicFramePr>
          <p:cNvPr id="309" name="Google Shape;309;p41"/>
          <p:cNvGraphicFramePr/>
          <p:nvPr/>
        </p:nvGraphicFramePr>
        <p:xfrm>
          <a:off x="497375" y="1295425"/>
          <a:ext cx="8073850" cy="2662930"/>
        </p:xfrm>
        <a:graphic>
          <a:graphicData uri="http://schemas.openxmlformats.org/drawingml/2006/table">
            <a:tbl>
              <a:tblPr>
                <a:noFill/>
                <a:tableStyleId>{0E6B5331-052D-402C-AAC2-0F635A5F6E19}</a:tableStyleId>
              </a:tblPr>
              <a:tblGrid>
                <a:gridCol w="1160750">
                  <a:extLst>
                    <a:ext uri="{9D8B030D-6E8A-4147-A177-3AD203B41FA5}">
                      <a16:colId xmlns:a16="http://schemas.microsoft.com/office/drawing/2014/main" val="20000"/>
                    </a:ext>
                  </a:extLst>
                </a:gridCol>
                <a:gridCol w="5829700">
                  <a:extLst>
                    <a:ext uri="{9D8B030D-6E8A-4147-A177-3AD203B41FA5}">
                      <a16:colId xmlns:a16="http://schemas.microsoft.com/office/drawing/2014/main" val="20001"/>
                    </a:ext>
                  </a:extLst>
                </a:gridCol>
                <a:gridCol w="1083400">
                  <a:extLst>
                    <a:ext uri="{9D8B030D-6E8A-4147-A177-3AD203B41FA5}">
                      <a16:colId xmlns:a16="http://schemas.microsoft.com/office/drawing/2014/main" val="20002"/>
                    </a:ext>
                  </a:extLst>
                </a:gridCol>
              </a:tblGrid>
              <a:tr h="423700">
                <a:tc>
                  <a:txBody>
                    <a:bodyPr/>
                    <a:lstStyle/>
                    <a:p>
                      <a:pPr marL="0" lvl="0" indent="0" algn="l" rtl="0">
                        <a:lnSpc>
                          <a:spcPct val="100000"/>
                        </a:lnSpc>
                        <a:spcBef>
                          <a:spcPts val="0"/>
                        </a:spcBef>
                        <a:spcAft>
                          <a:spcPts val="1900"/>
                        </a:spcAft>
                        <a:buNone/>
                      </a:pPr>
                      <a:r>
                        <a:rPr lang="en" sz="1600" b="1">
                          <a:solidFill>
                            <a:schemeClr val="lt1"/>
                          </a:solidFill>
                        </a:rPr>
                        <a:t>Operator</a:t>
                      </a:r>
                      <a:endParaRPr sz="1600" b="1">
                        <a:solidFill>
                          <a:schemeClr val="lt1"/>
                        </a:solidFill>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lnSpc>
                          <a:spcPct val="100000"/>
                        </a:lnSpc>
                        <a:spcBef>
                          <a:spcPts val="0"/>
                        </a:spcBef>
                        <a:spcAft>
                          <a:spcPts val="1900"/>
                        </a:spcAft>
                        <a:buNone/>
                      </a:pPr>
                      <a:r>
                        <a:rPr lang="en" sz="1600" b="1">
                          <a:solidFill>
                            <a:schemeClr val="lt1"/>
                          </a:solidFill>
                        </a:rPr>
                        <a:t>Description</a:t>
                      </a:r>
                      <a:endParaRPr sz="1600" b="1">
                        <a:solidFill>
                          <a:schemeClr val="lt1"/>
                        </a:solidFill>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l" rtl="0">
                        <a:lnSpc>
                          <a:spcPct val="100000"/>
                        </a:lnSpc>
                        <a:spcBef>
                          <a:spcPts val="0"/>
                        </a:spcBef>
                        <a:spcAft>
                          <a:spcPts val="1900"/>
                        </a:spcAft>
                        <a:buNone/>
                      </a:pPr>
                      <a:r>
                        <a:rPr lang="en" sz="1600" b="1">
                          <a:solidFill>
                            <a:schemeClr val="lt1"/>
                          </a:solidFill>
                        </a:rPr>
                        <a:t>Usage</a:t>
                      </a:r>
                      <a:endParaRPr sz="1600" b="1">
                        <a:solidFill>
                          <a:schemeClr val="lt1"/>
                        </a:solidFill>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0">
                <a:tc>
                  <a:txBody>
                    <a:bodyPr/>
                    <a:lstStyle/>
                    <a:p>
                      <a:pPr marL="0" lvl="0" indent="0" algn="l" rtl="0">
                        <a:lnSpc>
                          <a:spcPct val="100000"/>
                        </a:lnSpc>
                        <a:spcBef>
                          <a:spcPts val="0"/>
                        </a:spcBef>
                        <a:spcAft>
                          <a:spcPts val="0"/>
                        </a:spcAft>
                        <a:buNone/>
                      </a:pPr>
                      <a:r>
                        <a:rPr lang="en" sz="1200"/>
                        <a:t>&lt;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Is first operand </a:t>
                      </a:r>
                      <a:r>
                        <a:rPr lang="en" sz="1200" b="1"/>
                        <a:t>less than</a:t>
                      </a:r>
                      <a:r>
                        <a:rPr lang="en" sz="1200"/>
                        <a:t> second operand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a &lt;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4600">
                <a:tc>
                  <a:txBody>
                    <a:bodyPr/>
                    <a:lstStyle/>
                    <a:p>
                      <a:pPr marL="0" lvl="0" indent="0" algn="l" rtl="0">
                        <a:lnSpc>
                          <a:spcPct val="100000"/>
                        </a:lnSpc>
                        <a:spcBef>
                          <a:spcPts val="0"/>
                        </a:spcBef>
                        <a:spcAft>
                          <a:spcPts val="0"/>
                        </a:spcAft>
                        <a:buNone/>
                      </a:pPr>
                      <a:r>
                        <a:rPr lang="en" sz="1200"/>
                        <a:t>&gt;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Is first operand </a:t>
                      </a:r>
                      <a:r>
                        <a:rPr lang="en" sz="1200" b="1"/>
                        <a:t>greater than</a:t>
                      </a:r>
                      <a:r>
                        <a:rPr lang="en" sz="1200"/>
                        <a:t> second operand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a &gt;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4600">
                <a:tc>
                  <a:txBody>
                    <a:bodyPr/>
                    <a:lstStyle/>
                    <a:p>
                      <a:pPr marL="0" lvl="0" indent="0" algn="l" rtl="0">
                        <a:lnSpc>
                          <a:spcPct val="100000"/>
                        </a:lnSpc>
                        <a:spcBef>
                          <a:spcPts val="0"/>
                        </a:spcBef>
                        <a:spcAft>
                          <a:spcPts val="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Is first operand </a:t>
                      </a:r>
                      <a:r>
                        <a:rPr lang="en" sz="1200" b="1"/>
                        <a:t>equal to</a:t>
                      </a:r>
                      <a:r>
                        <a:rPr lang="en" sz="1200"/>
                        <a:t> second operand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a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4600">
                <a:tc>
                  <a:txBody>
                    <a:bodyPr/>
                    <a:lstStyle/>
                    <a:p>
                      <a:pPr marL="0" lvl="0" indent="0" algn="l" rtl="0">
                        <a:lnSpc>
                          <a:spcPct val="100000"/>
                        </a:lnSpc>
                        <a:spcBef>
                          <a:spcPts val="0"/>
                        </a:spcBef>
                        <a:spcAft>
                          <a:spcPts val="0"/>
                        </a:spcAft>
                        <a:buNone/>
                      </a:pPr>
                      <a:r>
                        <a:rPr lang="en" sz="1200"/>
                        <a:t>&lt;=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Is first operand </a:t>
                      </a:r>
                      <a:r>
                        <a:rPr lang="en" sz="1200" b="1"/>
                        <a:t>less than</a:t>
                      </a:r>
                      <a:r>
                        <a:rPr lang="en" sz="1200"/>
                        <a:t> or equal to second operand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a &lt;=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4600">
                <a:tc>
                  <a:txBody>
                    <a:bodyPr/>
                    <a:lstStyle/>
                    <a:p>
                      <a:pPr marL="0" lvl="0" indent="0" algn="l" rtl="0">
                        <a:lnSpc>
                          <a:spcPct val="100000"/>
                        </a:lnSpc>
                        <a:spcBef>
                          <a:spcPts val="0"/>
                        </a:spcBef>
                        <a:spcAft>
                          <a:spcPts val="0"/>
                        </a:spcAft>
                        <a:buNone/>
                      </a:pPr>
                      <a:r>
                        <a:rPr lang="en" sz="1200"/>
                        <a:t>&gt;=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Is first operand </a:t>
                      </a:r>
                      <a:r>
                        <a:rPr lang="en" sz="1200" b="1"/>
                        <a:t>greater than</a:t>
                      </a:r>
                      <a:r>
                        <a:rPr lang="en" sz="1200"/>
                        <a:t> or equal to second operand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a &gt;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4600">
                <a:tc>
                  <a:txBody>
                    <a:bodyPr/>
                    <a:lstStyle/>
                    <a:p>
                      <a:pPr marL="0" lvl="0" indent="0" algn="l" rtl="0">
                        <a:lnSpc>
                          <a:spcPct val="100000"/>
                        </a:lnSpc>
                        <a:spcBef>
                          <a:spcPts val="0"/>
                        </a:spcBef>
                        <a:spcAft>
                          <a:spcPts val="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Is first operand </a:t>
                      </a:r>
                      <a:r>
                        <a:rPr lang="en" sz="1200" b="1"/>
                        <a:t>not equal</a:t>
                      </a:r>
                      <a:r>
                        <a:rPr lang="en" sz="1200"/>
                        <a:t> to second operand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200"/>
                        <a:t>a!=b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10" name="Google Shape;310;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lnSpc>
                <a:spcPct val="95000"/>
              </a:lnSpc>
              <a:spcBef>
                <a:spcPts val="0"/>
              </a:spcBef>
              <a:spcAft>
                <a:spcPts val="1200"/>
              </a:spcAft>
              <a:buNone/>
            </a:pPr>
            <a:r>
              <a:rPr lang="en"/>
              <a:t>History of R Programming</a:t>
            </a:r>
            <a:endParaRPr/>
          </a:p>
        </p:txBody>
      </p:sp>
      <p:sp>
        <p:nvSpPr>
          <p:cNvPr id="114" name="Google Shape;114;p16"/>
          <p:cNvSpPr txBox="1"/>
          <p:nvPr/>
        </p:nvSpPr>
        <p:spPr>
          <a:xfrm>
            <a:off x="27925" y="535200"/>
            <a:ext cx="90795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b="1"/>
              <a:t>"R is an interpreted computer programming language which was created by Ross Ihaka and Robert Gentleman at the University of Auckland, New Zealand."</a:t>
            </a:r>
            <a:r>
              <a:rPr lang="en" sz="1000"/>
              <a:t> The </a:t>
            </a:r>
            <a:r>
              <a:rPr lang="en" sz="1000" b="1" i="1"/>
              <a:t>R Development Core Team</a:t>
            </a:r>
            <a:r>
              <a:rPr lang="en" sz="1000"/>
              <a:t> currently develops R. It is also a software environment used to analyze </a:t>
            </a:r>
            <a:r>
              <a:rPr lang="en" sz="1000" b="1"/>
              <a:t>statistical information</a:t>
            </a:r>
            <a:r>
              <a:rPr lang="en" sz="1000"/>
              <a:t>, </a:t>
            </a:r>
            <a:r>
              <a:rPr lang="en" sz="1000" b="1"/>
              <a:t>graphical representation</a:t>
            </a:r>
            <a:r>
              <a:rPr lang="en" sz="1000"/>
              <a:t>, </a:t>
            </a:r>
            <a:r>
              <a:rPr lang="en" sz="1000" b="1"/>
              <a:t>reporting</a:t>
            </a:r>
            <a:r>
              <a:rPr lang="en" sz="1000"/>
              <a:t>, and </a:t>
            </a:r>
            <a:r>
              <a:rPr lang="en" sz="1000" b="1"/>
              <a:t>data modeling</a:t>
            </a:r>
            <a:r>
              <a:rPr lang="en" sz="1000"/>
              <a:t>. R is the implementation of the </a:t>
            </a:r>
            <a:r>
              <a:rPr lang="en" sz="1000" b="1"/>
              <a:t>S programming</a:t>
            </a:r>
            <a:r>
              <a:rPr lang="en" sz="1000"/>
              <a:t> language, which is combined with </a:t>
            </a:r>
            <a:r>
              <a:rPr lang="en" sz="1000" b="1"/>
              <a:t>lexical scoping semantics</a:t>
            </a:r>
            <a:r>
              <a:rPr lang="en" sz="1000"/>
              <a:t>.</a:t>
            </a:r>
            <a:endParaRPr sz="1300"/>
          </a:p>
        </p:txBody>
      </p:sp>
      <p:pic>
        <p:nvPicPr>
          <p:cNvPr id="115" name="Google Shape;115;p16"/>
          <p:cNvPicPr preferRelativeResize="0"/>
          <p:nvPr/>
        </p:nvPicPr>
        <p:blipFill>
          <a:blip r:embed="rId3">
            <a:alphaModFix/>
          </a:blip>
          <a:stretch>
            <a:fillRect/>
          </a:stretch>
        </p:blipFill>
        <p:spPr>
          <a:xfrm>
            <a:off x="4479700" y="1772700"/>
            <a:ext cx="4344401" cy="2896250"/>
          </a:xfrm>
          <a:prstGeom prst="rect">
            <a:avLst/>
          </a:prstGeom>
          <a:noFill/>
          <a:ln>
            <a:noFill/>
          </a:ln>
        </p:spPr>
      </p:pic>
      <p:pic>
        <p:nvPicPr>
          <p:cNvPr id="116" name="Google Shape;116;p16"/>
          <p:cNvPicPr preferRelativeResize="0"/>
          <p:nvPr/>
        </p:nvPicPr>
        <p:blipFill rotWithShape="1">
          <a:blip r:embed="rId4">
            <a:alphaModFix/>
          </a:blip>
          <a:srcRect l="33637" t="21002" r="33816" b="8870"/>
          <a:stretch/>
        </p:blipFill>
        <p:spPr>
          <a:xfrm>
            <a:off x="530425" y="1335600"/>
            <a:ext cx="3580200" cy="36370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2"/>
          <p:cNvSpPr txBox="1">
            <a:spLocks noGrp="1"/>
          </p:cNvSpPr>
          <p:nvPr>
            <p:ph type="title"/>
          </p:nvPr>
        </p:nvSpPr>
        <p:spPr>
          <a:xfrm>
            <a:off x="492150" y="544000"/>
            <a:ext cx="7688700" cy="535200"/>
          </a:xfrm>
          <a:prstGeom prst="rect">
            <a:avLst/>
          </a:prstGeom>
        </p:spPr>
        <p:txBody>
          <a:bodyPr spcFirstLastPara="1" wrap="square" lIns="91425" tIns="91425" rIns="91425" bIns="91425" anchor="t" anchorCtr="0">
            <a:normAutofit fontScale="90000"/>
          </a:bodyPr>
          <a:lstStyle/>
          <a:p>
            <a:pPr marL="139700" marR="139700" lvl="0" indent="0" algn="just" rtl="0">
              <a:lnSpc>
                <a:spcPct val="150000"/>
              </a:lnSpc>
              <a:spcBef>
                <a:spcPts val="1300"/>
              </a:spcBef>
              <a:spcAft>
                <a:spcPts val="0"/>
              </a:spcAft>
              <a:buNone/>
            </a:pPr>
            <a:r>
              <a:rPr lang="en" sz="1300">
                <a:latin typeface="Arial"/>
                <a:ea typeface="Arial"/>
                <a:cs typeface="Arial"/>
                <a:sym typeface="Arial"/>
              </a:rPr>
              <a:t>An example for each of the relational operator on Numberical values is provided below.</a:t>
            </a:r>
            <a:endParaRPr sz="1300">
              <a:latin typeface="Arial"/>
              <a:ea typeface="Arial"/>
              <a:cs typeface="Arial"/>
              <a:sym typeface="Arial"/>
            </a:endParaRPr>
          </a:p>
          <a:p>
            <a:pPr marL="0" lvl="0" indent="0" algn="l" rtl="0">
              <a:lnSpc>
                <a:spcPct val="115000"/>
              </a:lnSpc>
              <a:spcBef>
                <a:spcPts val="130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300">
              <a:latin typeface="Arial"/>
              <a:ea typeface="Arial"/>
              <a:cs typeface="Arial"/>
              <a:sym typeface="Arial"/>
            </a:endParaRPr>
          </a:p>
        </p:txBody>
      </p:sp>
      <p:sp>
        <p:nvSpPr>
          <p:cNvPr id="316" name="Google Shape;316;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139700" marR="139700" lvl="0" indent="0" algn="just" rtl="0">
              <a:lnSpc>
                <a:spcPct val="150000"/>
              </a:lnSpc>
              <a:spcBef>
                <a:spcPts val="1300"/>
              </a:spcBef>
              <a:spcAft>
                <a:spcPts val="0"/>
              </a:spcAft>
              <a:buNone/>
            </a:pPr>
            <a:endParaRPr sz="1300">
              <a:latin typeface="Arial"/>
              <a:ea typeface="Arial"/>
              <a:cs typeface="Arial"/>
              <a:sym typeface="Arial"/>
            </a:endParaRPr>
          </a:p>
          <a:p>
            <a:pPr marL="0" lvl="0" indent="0" algn="l" rtl="0">
              <a:spcBef>
                <a:spcPts val="1300"/>
              </a:spcBef>
              <a:spcAft>
                <a:spcPts val="1200"/>
              </a:spcAft>
              <a:buNone/>
            </a:pPr>
            <a:endParaRPr/>
          </a:p>
        </p:txBody>
      </p:sp>
      <p:sp>
        <p:nvSpPr>
          <p:cNvPr id="317" name="Google Shape;317;p42"/>
          <p:cNvSpPr txBox="1"/>
          <p:nvPr/>
        </p:nvSpPr>
        <p:spPr>
          <a:xfrm>
            <a:off x="396625" y="1375725"/>
            <a:ext cx="3000000" cy="28074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en" sz="1200">
                <a:solidFill>
                  <a:srgbClr val="BBBBBB"/>
                </a:solidFill>
                <a:highlight>
                  <a:srgbClr val="FDFDFD"/>
                </a:highlight>
                <a:latin typeface="Courier New"/>
                <a:ea typeface="Courier New"/>
                <a:cs typeface="Courier New"/>
                <a:sym typeface="Courier New"/>
              </a:rPr>
              <a:t># R Operators - R Relational Operators Example for Numbers</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chemeClr val="dk1"/>
                </a:solidFill>
                <a:highlight>
                  <a:srgbClr val="FDFDFD"/>
                </a:highlight>
                <a:latin typeface="Courier New"/>
                <a:ea typeface="Courier New"/>
                <a:cs typeface="Courier New"/>
                <a:sym typeface="Courier New"/>
              </a:rPr>
              <a:t> </a:t>
            </a:r>
            <a:endParaRPr sz="120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chemeClr val="dk1"/>
                </a:solidFill>
                <a:highlight>
                  <a:srgbClr val="FDFDFD"/>
                </a:highlight>
                <a:latin typeface="Courier New"/>
                <a:ea typeface="Courier New"/>
                <a:cs typeface="Courier New"/>
                <a:sym typeface="Courier New"/>
              </a:rPr>
              <a:t>a &lt;- 7.5</a:t>
            </a:r>
            <a:endParaRPr sz="120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chemeClr val="dk1"/>
                </a:solidFill>
                <a:highlight>
                  <a:srgbClr val="FDFDFD"/>
                </a:highlight>
                <a:latin typeface="Courier New"/>
                <a:ea typeface="Courier New"/>
                <a:cs typeface="Courier New"/>
                <a:sym typeface="Courier New"/>
              </a:rPr>
              <a:t>b &lt;- 2</a:t>
            </a:r>
            <a:endParaRPr sz="120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chemeClr val="dk1"/>
                </a:solidFill>
                <a:highlight>
                  <a:srgbClr val="FDFDFD"/>
                </a:highlight>
                <a:latin typeface="Courier New"/>
                <a:ea typeface="Courier New"/>
                <a:cs typeface="Courier New"/>
                <a:sym typeface="Courier New"/>
              </a:rPr>
              <a:t> </a:t>
            </a:r>
            <a:endParaRPr sz="120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rgbClr val="A900FF"/>
                </a:solidFill>
                <a:highlight>
                  <a:srgbClr val="FDFDFD"/>
                </a:highlight>
                <a:latin typeface="Courier New"/>
                <a:ea typeface="Courier New"/>
                <a:cs typeface="Courier New"/>
                <a:sym typeface="Courier New"/>
              </a:rPr>
              <a:t>print </a:t>
            </a:r>
            <a:r>
              <a:rPr lang="en" sz="1200">
                <a:solidFill>
                  <a:schemeClr val="dk1"/>
                </a:solidFill>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 greater than</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rgbClr val="A900FF"/>
                </a:solidFill>
                <a:highlight>
                  <a:srgbClr val="FDFDFD"/>
                </a:highlight>
                <a:latin typeface="Courier New"/>
                <a:ea typeface="Courier New"/>
                <a:cs typeface="Courier New"/>
                <a:sym typeface="Courier New"/>
              </a:rPr>
              <a:t>print </a:t>
            </a:r>
            <a:r>
              <a:rPr lang="en" sz="1200">
                <a:solidFill>
                  <a:schemeClr val="dk1"/>
                </a:solidFill>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 equal to</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rgbClr val="A900FF"/>
                </a:solidFill>
                <a:highlight>
                  <a:srgbClr val="FDFDFD"/>
                </a:highlight>
                <a:latin typeface="Courier New"/>
                <a:ea typeface="Courier New"/>
                <a:cs typeface="Courier New"/>
                <a:sym typeface="Courier New"/>
              </a:rPr>
              <a:t>print </a:t>
            </a:r>
            <a:r>
              <a:rPr lang="en" sz="1200">
                <a:solidFill>
                  <a:schemeClr val="dk1"/>
                </a:solidFill>
                <a:highlight>
                  <a:srgbClr val="FDFDFD"/>
                </a:highlight>
                <a:latin typeface="Courier New"/>
                <a:ea typeface="Courier New"/>
                <a:cs typeface="Courier New"/>
                <a:sym typeface="Courier New"/>
              </a:rPr>
              <a:t>( a&lt;=b )   </a:t>
            </a:r>
            <a:r>
              <a:rPr lang="en" sz="1200">
                <a:solidFill>
                  <a:srgbClr val="BBBBBB"/>
                </a:solidFill>
                <a:highlight>
                  <a:srgbClr val="FDFDFD"/>
                </a:highlight>
                <a:latin typeface="Courier New"/>
                <a:ea typeface="Courier New"/>
                <a:cs typeface="Courier New"/>
                <a:sym typeface="Courier New"/>
              </a:rPr>
              <a:t># less than or equal to</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rgbClr val="A900FF"/>
                </a:solidFill>
                <a:highlight>
                  <a:srgbClr val="FDFDFD"/>
                </a:highlight>
                <a:latin typeface="Courier New"/>
                <a:ea typeface="Courier New"/>
                <a:cs typeface="Courier New"/>
                <a:sym typeface="Courier New"/>
              </a:rPr>
              <a:t>print </a:t>
            </a:r>
            <a:r>
              <a:rPr lang="en" sz="1200">
                <a:solidFill>
                  <a:schemeClr val="dk1"/>
                </a:solidFill>
                <a:highlight>
                  <a:srgbClr val="FDFDFD"/>
                </a:highlight>
                <a:latin typeface="Courier New"/>
                <a:ea typeface="Courier New"/>
                <a:cs typeface="Courier New"/>
                <a:sym typeface="Courier New"/>
              </a:rPr>
              <a:t>( a&gt;=b )   </a:t>
            </a:r>
            <a:r>
              <a:rPr lang="en" sz="1200">
                <a:solidFill>
                  <a:srgbClr val="BBBBBB"/>
                </a:solidFill>
                <a:highlight>
                  <a:srgbClr val="FDFDFD"/>
                </a:highlight>
                <a:latin typeface="Courier New"/>
                <a:ea typeface="Courier New"/>
                <a:cs typeface="Courier New"/>
                <a:sym typeface="Courier New"/>
              </a:rPr>
              <a:t># greater than or equal to</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rgbClr val="A900FF"/>
                </a:solidFill>
                <a:highlight>
                  <a:srgbClr val="FDFDFD"/>
                </a:highlight>
                <a:latin typeface="Courier New"/>
                <a:ea typeface="Courier New"/>
                <a:cs typeface="Courier New"/>
                <a:sym typeface="Courier New"/>
              </a:rPr>
              <a:t>print </a:t>
            </a:r>
            <a:r>
              <a:rPr lang="en" sz="1200">
                <a:solidFill>
                  <a:schemeClr val="dk1"/>
                </a:solidFill>
                <a:highlight>
                  <a:srgbClr val="FDFDFD"/>
                </a:highlight>
                <a:latin typeface="Courier New"/>
                <a:ea typeface="Courier New"/>
                <a:cs typeface="Courier New"/>
                <a:sym typeface="Courier New"/>
              </a:rPr>
              <a:t>( a!=b )  </a:t>
            </a:r>
            <a:r>
              <a:rPr lang="en" sz="1200">
                <a:solidFill>
                  <a:srgbClr val="BBBBBB"/>
                </a:solidFill>
                <a:highlight>
                  <a:srgbClr val="FDFDFD"/>
                </a:highlight>
                <a:latin typeface="Courier New"/>
                <a:ea typeface="Courier New"/>
                <a:cs typeface="Courier New"/>
                <a:sym typeface="Courier New"/>
              </a:rPr>
              <a:t># not equal to</a:t>
            </a:r>
            <a:endParaRPr sz="1200">
              <a:solidFill>
                <a:srgbClr val="BBBBBB"/>
              </a:solidFill>
              <a:highlight>
                <a:srgbClr val="FDFDFD"/>
              </a:highlight>
              <a:latin typeface="Courier New"/>
              <a:ea typeface="Courier New"/>
              <a:cs typeface="Courier New"/>
              <a:sym typeface="Courier New"/>
            </a:endParaRPr>
          </a:p>
        </p:txBody>
      </p:sp>
      <p:graphicFrame>
        <p:nvGraphicFramePr>
          <p:cNvPr id="318" name="Google Shape;318;p42"/>
          <p:cNvGraphicFramePr/>
          <p:nvPr>
            <p:extLst>
              <p:ext uri="{D42A27DB-BD31-4B8C-83A1-F6EECF244321}">
                <p14:modId xmlns:p14="http://schemas.microsoft.com/office/powerpoint/2010/main" val="1884048697"/>
              </p:ext>
            </p:extLst>
          </p:nvPr>
        </p:nvGraphicFramePr>
        <p:xfrm>
          <a:off x="3932551" y="2668375"/>
          <a:ext cx="4603752" cy="1586454"/>
        </p:xfrm>
        <a:graphic>
          <a:graphicData uri="http://schemas.openxmlformats.org/drawingml/2006/table">
            <a:tbl>
              <a:tblPr>
                <a:noFill/>
                <a:tableStyleId>{0E6B5331-052D-402C-AAC2-0F635A5F6E19}</a:tableStyleId>
              </a:tblPr>
              <a:tblGrid>
                <a:gridCol w="4603752">
                  <a:extLst>
                    <a:ext uri="{9D8B030D-6E8A-4147-A177-3AD203B41FA5}">
                      <a16:colId xmlns:a16="http://schemas.microsoft.com/office/drawing/2014/main" val="20000"/>
                    </a:ext>
                  </a:extLst>
                </a:gridCol>
              </a:tblGrid>
              <a:tr h="1495425">
                <a:tc>
                  <a:txBody>
                    <a:bodyPr/>
                    <a:lstStyle/>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 Rscript r_op_relational.R</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FALSE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TRUE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FALSE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FALSE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TRUE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TRUE</a:t>
                      </a:r>
                      <a:endParaRPr sz="1200" dirty="0">
                        <a:solidFill>
                          <a:srgbClr val="EEEEEE"/>
                        </a:solidFill>
                        <a:highlight>
                          <a:schemeClr val="dk1"/>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319" name="Google Shape;319;p42"/>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279400" marR="279400" lvl="0" indent="0" algn="just" rtl="0">
              <a:lnSpc>
                <a:spcPct val="150000"/>
              </a:lnSpc>
              <a:spcBef>
                <a:spcPts val="800"/>
              </a:spcBef>
              <a:spcAft>
                <a:spcPts val="0"/>
              </a:spcAft>
              <a:buNone/>
            </a:pPr>
            <a:endParaRPr sz="1150" b="1">
              <a:highlight>
                <a:srgbClr val="DDDDDD"/>
              </a:highlight>
            </a:endParaRPr>
          </a:p>
        </p:txBody>
      </p:sp>
      <p:sp>
        <p:nvSpPr>
          <p:cNvPr id="320" name="Google Shape;320;p42"/>
          <p:cNvSpPr txBox="1"/>
          <p:nvPr/>
        </p:nvSpPr>
        <p:spPr>
          <a:xfrm>
            <a:off x="4288325" y="2209950"/>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Output</a:t>
            </a:r>
            <a:endParaRPr/>
          </a:p>
        </p:txBody>
      </p:sp>
      <p:sp>
        <p:nvSpPr>
          <p:cNvPr id="321" name="Google Shape;321;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3"/>
          <p:cNvSpPr txBox="1">
            <a:spLocks noGrp="1"/>
          </p:cNvSpPr>
          <p:nvPr>
            <p:ph type="title"/>
          </p:nvPr>
        </p:nvSpPr>
        <p:spPr>
          <a:xfrm>
            <a:off x="311700" y="457425"/>
            <a:ext cx="8520600" cy="613200"/>
          </a:xfrm>
          <a:prstGeom prst="rect">
            <a:avLst/>
          </a:prstGeom>
        </p:spPr>
        <p:txBody>
          <a:bodyPr spcFirstLastPara="1" wrap="square" lIns="91425" tIns="91425" rIns="91425" bIns="91425" anchor="t" anchorCtr="0">
            <a:normAutofit fontScale="90000"/>
          </a:bodyPr>
          <a:lstStyle/>
          <a:p>
            <a:pPr marL="139700" marR="139700" lvl="0" indent="0" algn="just" rtl="0">
              <a:lnSpc>
                <a:spcPct val="150000"/>
              </a:lnSpc>
              <a:spcBef>
                <a:spcPts val="1300"/>
              </a:spcBef>
              <a:spcAft>
                <a:spcPts val="0"/>
              </a:spcAft>
              <a:buClr>
                <a:schemeClr val="dk1"/>
              </a:buClr>
              <a:buSzPct val="84615"/>
              <a:buFont typeface="Arial"/>
              <a:buNone/>
            </a:pPr>
            <a:r>
              <a:rPr lang="en" sz="1300">
                <a:latin typeface="Arial"/>
                <a:ea typeface="Arial"/>
                <a:cs typeface="Arial"/>
                <a:sym typeface="Arial"/>
              </a:rPr>
              <a:t>An example for each of the relational operator on Vectors is provided below.</a:t>
            </a:r>
            <a:endParaRPr sz="1300">
              <a:latin typeface="Arial"/>
              <a:ea typeface="Arial"/>
              <a:cs typeface="Arial"/>
              <a:sym typeface="Arial"/>
            </a:endParaRPr>
          </a:p>
          <a:p>
            <a:pPr marL="0" lvl="0" indent="0" algn="l" rtl="0">
              <a:lnSpc>
                <a:spcPct val="115000"/>
              </a:lnSpc>
              <a:spcBef>
                <a:spcPts val="1300"/>
              </a:spcBef>
              <a:spcAft>
                <a:spcPts val="0"/>
              </a:spcAft>
              <a:buClr>
                <a:schemeClr val="dk1"/>
              </a:buClr>
              <a:buSzPct val="1000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327" name="Google Shape;327;p43"/>
          <p:cNvSpPr txBox="1">
            <a:spLocks noGrp="1"/>
          </p:cNvSpPr>
          <p:nvPr>
            <p:ph type="body" idx="1"/>
          </p:nvPr>
        </p:nvSpPr>
        <p:spPr>
          <a:xfrm>
            <a:off x="176557" y="1232419"/>
            <a:ext cx="7688700" cy="2261100"/>
          </a:xfrm>
          <a:prstGeom prst="rect">
            <a:avLst/>
          </a:prstGeom>
        </p:spPr>
        <p:txBody>
          <a:bodyPr spcFirstLastPara="1" wrap="square" lIns="91425" tIns="91425" rIns="91425" bIns="91425" anchor="t" anchorCtr="0">
            <a:normAutofit lnSpcReduction="10000"/>
          </a:bodyPr>
          <a:lstStyle/>
          <a:p>
            <a:pPr marL="0" lvl="0" indent="0" algn="l" rtl="0">
              <a:lnSpc>
                <a:spcPct val="110000"/>
              </a:lnSpc>
              <a:spcBef>
                <a:spcPts val="0"/>
              </a:spcBef>
              <a:spcAft>
                <a:spcPts val="0"/>
              </a:spcAft>
              <a:buClr>
                <a:schemeClr val="dk1"/>
              </a:buClr>
              <a:buSzPts val="1100"/>
              <a:buFont typeface="Arial"/>
              <a:buNone/>
            </a:pPr>
            <a:r>
              <a:rPr lang="en" sz="1200" dirty="0">
                <a:solidFill>
                  <a:srgbClr val="BBBBBB"/>
                </a:solidFill>
                <a:highlight>
                  <a:srgbClr val="FDFDFD"/>
                </a:highlight>
                <a:latin typeface="Courier New"/>
                <a:ea typeface="Courier New"/>
                <a:cs typeface="Courier New"/>
                <a:sym typeface="Courier New"/>
              </a:rPr>
              <a:t># R Operators - R Relational Operators Example for Numbers</a:t>
            </a:r>
            <a:endParaRPr sz="1200" dirty="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highlight>
                  <a:srgbClr val="FDFDFD"/>
                </a:highlight>
                <a:latin typeface="Courier New"/>
                <a:ea typeface="Courier New"/>
                <a:cs typeface="Courier New"/>
                <a:sym typeface="Courier New"/>
              </a:rPr>
              <a:t>  </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highlight>
                  <a:srgbClr val="FDFDFD"/>
                </a:highlight>
                <a:latin typeface="Courier New"/>
                <a:ea typeface="Courier New"/>
                <a:cs typeface="Courier New"/>
                <a:sym typeface="Courier New"/>
              </a:rPr>
              <a:t>a &lt;- </a:t>
            </a:r>
            <a:r>
              <a:rPr lang="en" sz="1200" dirty="0">
                <a:solidFill>
                  <a:srgbClr val="A900FF"/>
                </a:solidFill>
                <a:highlight>
                  <a:srgbClr val="FDFDFD"/>
                </a:highlight>
                <a:latin typeface="Courier New"/>
                <a:ea typeface="Courier New"/>
                <a:cs typeface="Courier New"/>
                <a:sym typeface="Courier New"/>
              </a:rPr>
              <a:t>c</a:t>
            </a:r>
            <a:r>
              <a:rPr lang="en" sz="1200" dirty="0">
                <a:highlight>
                  <a:srgbClr val="FDFDFD"/>
                </a:highlight>
                <a:latin typeface="Courier New"/>
                <a:ea typeface="Courier New"/>
                <a:cs typeface="Courier New"/>
                <a:sym typeface="Courier New"/>
              </a:rPr>
              <a:t>(7.5, 3, 5)</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highlight>
                  <a:srgbClr val="FDFDFD"/>
                </a:highlight>
                <a:latin typeface="Courier New"/>
                <a:ea typeface="Courier New"/>
                <a:cs typeface="Courier New"/>
                <a:sym typeface="Courier New"/>
              </a:rPr>
              <a:t>b &lt;- </a:t>
            </a:r>
            <a:r>
              <a:rPr lang="en" sz="1200" dirty="0">
                <a:solidFill>
                  <a:srgbClr val="A900FF"/>
                </a:solidFill>
                <a:highlight>
                  <a:srgbClr val="FDFDFD"/>
                </a:highlight>
                <a:latin typeface="Courier New"/>
                <a:ea typeface="Courier New"/>
                <a:cs typeface="Courier New"/>
                <a:sym typeface="Courier New"/>
              </a:rPr>
              <a:t>c</a:t>
            </a:r>
            <a:r>
              <a:rPr lang="en" sz="1200" dirty="0">
                <a:highlight>
                  <a:srgbClr val="FDFDFD"/>
                </a:highlight>
                <a:latin typeface="Courier New"/>
                <a:ea typeface="Courier New"/>
                <a:cs typeface="Courier New"/>
                <a:sym typeface="Courier New"/>
              </a:rPr>
              <a:t>(2, 7, 0)</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highlight>
                  <a:srgbClr val="FDFDFD"/>
                </a:highlight>
                <a:latin typeface="Courier New"/>
                <a:ea typeface="Courier New"/>
                <a:cs typeface="Courier New"/>
                <a:sym typeface="Courier New"/>
              </a:rPr>
              <a:t>  </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 a&lt;b ) </a:t>
            </a:r>
            <a:r>
              <a:rPr lang="en" sz="1200" dirty="0">
                <a:solidFill>
                  <a:srgbClr val="BBBBBB"/>
                </a:solidFill>
                <a:highlight>
                  <a:srgbClr val="FDFDFD"/>
                </a:highlight>
                <a:latin typeface="Courier New"/>
                <a:ea typeface="Courier New"/>
                <a:cs typeface="Courier New"/>
                <a:sym typeface="Courier New"/>
              </a:rPr>
              <a:t># less than</a:t>
            </a:r>
            <a:endParaRPr sz="1200" dirty="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 a&gt;b ) </a:t>
            </a:r>
            <a:r>
              <a:rPr lang="en" sz="1200" dirty="0">
                <a:solidFill>
                  <a:srgbClr val="BBBBBB"/>
                </a:solidFill>
                <a:highlight>
                  <a:srgbClr val="FDFDFD"/>
                </a:highlight>
                <a:latin typeface="Courier New"/>
                <a:ea typeface="Courier New"/>
                <a:cs typeface="Courier New"/>
                <a:sym typeface="Courier New"/>
              </a:rPr>
              <a:t># greater than</a:t>
            </a:r>
            <a:endParaRPr sz="1200" dirty="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 a==b ) </a:t>
            </a:r>
            <a:r>
              <a:rPr lang="en" sz="1200" dirty="0">
                <a:solidFill>
                  <a:srgbClr val="BBBBBB"/>
                </a:solidFill>
                <a:highlight>
                  <a:srgbClr val="FDFDFD"/>
                </a:highlight>
                <a:latin typeface="Courier New"/>
                <a:ea typeface="Courier New"/>
                <a:cs typeface="Courier New"/>
                <a:sym typeface="Courier New"/>
              </a:rPr>
              <a:t># equal to</a:t>
            </a:r>
            <a:endParaRPr sz="1200" dirty="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 a&lt;=b ) </a:t>
            </a:r>
            <a:r>
              <a:rPr lang="en" sz="1200" dirty="0">
                <a:solidFill>
                  <a:srgbClr val="BBBBBB"/>
                </a:solidFill>
                <a:highlight>
                  <a:srgbClr val="FDFDFD"/>
                </a:highlight>
                <a:latin typeface="Courier New"/>
                <a:ea typeface="Courier New"/>
                <a:cs typeface="Courier New"/>
                <a:sym typeface="Courier New"/>
              </a:rPr>
              <a:t># less than or equal to</a:t>
            </a:r>
            <a:endParaRPr sz="1200" dirty="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 a&gt;=b ) </a:t>
            </a:r>
            <a:r>
              <a:rPr lang="en" sz="1200" dirty="0">
                <a:solidFill>
                  <a:srgbClr val="BBBBBB"/>
                </a:solidFill>
                <a:highlight>
                  <a:srgbClr val="FDFDFD"/>
                </a:highlight>
                <a:latin typeface="Courier New"/>
                <a:ea typeface="Courier New"/>
                <a:cs typeface="Courier New"/>
                <a:sym typeface="Courier New"/>
              </a:rPr>
              <a:t># greater than or equal to</a:t>
            </a:r>
            <a:endParaRPr sz="1200" dirty="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 a!=b ) </a:t>
            </a:r>
            <a:r>
              <a:rPr lang="en" sz="1200" dirty="0">
                <a:solidFill>
                  <a:srgbClr val="BBBBBB"/>
                </a:solidFill>
                <a:highlight>
                  <a:srgbClr val="FDFDFD"/>
                </a:highlight>
                <a:latin typeface="Courier New"/>
                <a:ea typeface="Courier New"/>
                <a:cs typeface="Courier New"/>
                <a:sym typeface="Courier New"/>
              </a:rPr>
              <a:t># not equal to</a:t>
            </a:r>
            <a:endParaRPr sz="1200" dirty="0">
              <a:solidFill>
                <a:srgbClr val="BBBBBB"/>
              </a:solidFill>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dirty="0"/>
          </a:p>
        </p:txBody>
      </p:sp>
      <p:graphicFrame>
        <p:nvGraphicFramePr>
          <p:cNvPr id="328" name="Google Shape;328;p43"/>
          <p:cNvGraphicFramePr/>
          <p:nvPr>
            <p:extLst>
              <p:ext uri="{D42A27DB-BD31-4B8C-83A1-F6EECF244321}">
                <p14:modId xmlns:p14="http://schemas.microsoft.com/office/powerpoint/2010/main" val="3370636620"/>
              </p:ext>
            </p:extLst>
          </p:nvPr>
        </p:nvGraphicFramePr>
        <p:xfrm>
          <a:off x="4793444" y="2496250"/>
          <a:ext cx="3957151" cy="1586454"/>
        </p:xfrm>
        <a:graphic>
          <a:graphicData uri="http://schemas.openxmlformats.org/drawingml/2006/table">
            <a:tbl>
              <a:tblPr>
                <a:noFill/>
                <a:tableStyleId>{0E6B5331-052D-402C-AAC2-0F635A5F6E19}</a:tableStyleId>
              </a:tblPr>
              <a:tblGrid>
                <a:gridCol w="3957151">
                  <a:extLst>
                    <a:ext uri="{9D8B030D-6E8A-4147-A177-3AD203B41FA5}">
                      <a16:colId xmlns:a16="http://schemas.microsoft.com/office/drawing/2014/main" val="20000"/>
                    </a:ext>
                  </a:extLst>
                </a:gridCol>
              </a:tblGrid>
              <a:tr h="1495425">
                <a:tc>
                  <a:txBody>
                    <a:bodyPr/>
                    <a:lstStyle/>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 Rscript r_op_relational_vector.R</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FALSE TRUE FALSE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TRUE FALSE TRUE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FALSE FALSE FALSE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FALSE TRUE FALSE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TRUE FALSE TRUE</a:t>
                      </a:r>
                      <a:endParaRPr sz="1200" dirty="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EEEEEE"/>
                          </a:solidFill>
                          <a:highlight>
                            <a:schemeClr val="dk1"/>
                          </a:highlight>
                          <a:latin typeface="Courier New"/>
                          <a:ea typeface="Courier New"/>
                          <a:cs typeface="Courier New"/>
                          <a:sym typeface="Courier New"/>
                        </a:rPr>
                        <a:t>[1] TRUE TRUE TRUE</a:t>
                      </a:r>
                      <a:endParaRPr sz="1200" dirty="0">
                        <a:solidFill>
                          <a:srgbClr val="EEEEEE"/>
                        </a:solidFill>
                        <a:highlight>
                          <a:schemeClr val="dk1"/>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329" name="Google Shape;329;p43"/>
          <p:cNvSpPr txBox="1"/>
          <p:nvPr/>
        </p:nvSpPr>
        <p:spPr>
          <a:xfrm>
            <a:off x="4722100" y="2647250"/>
            <a:ext cx="3000000" cy="3000000"/>
          </a:xfrm>
          <a:prstGeom prst="rect">
            <a:avLst/>
          </a:prstGeom>
          <a:noFill/>
          <a:ln>
            <a:noFill/>
          </a:ln>
        </p:spPr>
        <p:txBody>
          <a:bodyPr spcFirstLastPara="1" wrap="square" lIns="91425" tIns="91425" rIns="91425" bIns="91425" anchor="ctr" anchorCtr="0">
            <a:noAutofit/>
          </a:bodyPr>
          <a:lstStyle/>
          <a:p>
            <a:pPr marL="279400" marR="279400" lvl="0" indent="0" algn="just" rtl="0">
              <a:lnSpc>
                <a:spcPct val="150000"/>
              </a:lnSpc>
              <a:spcBef>
                <a:spcPts val="800"/>
              </a:spcBef>
              <a:spcAft>
                <a:spcPts val="0"/>
              </a:spcAft>
              <a:buNone/>
            </a:pPr>
            <a:endParaRPr sz="1150" b="1">
              <a:highlight>
                <a:srgbClr val="DDDDDD"/>
              </a:highlight>
            </a:endParaRPr>
          </a:p>
        </p:txBody>
      </p:sp>
      <p:sp>
        <p:nvSpPr>
          <p:cNvPr id="330" name="Google Shape;330;p43"/>
          <p:cNvSpPr txBox="1"/>
          <p:nvPr/>
        </p:nvSpPr>
        <p:spPr>
          <a:xfrm>
            <a:off x="4722100" y="1586425"/>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Output</a:t>
            </a:r>
            <a:endParaRPr/>
          </a:p>
        </p:txBody>
      </p:sp>
      <p:sp>
        <p:nvSpPr>
          <p:cNvPr id="331" name="Google Shape;331;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4"/>
          <p:cNvSpPr txBox="1">
            <a:spLocks noGrp="1"/>
          </p:cNvSpPr>
          <p:nvPr>
            <p:ph type="title"/>
          </p:nvPr>
        </p:nvSpPr>
        <p:spPr>
          <a:xfrm>
            <a:off x="-94070" y="-219112"/>
            <a:ext cx="8520600" cy="613200"/>
          </a:xfrm>
          <a:prstGeom prst="rect">
            <a:avLst/>
          </a:prstGeom>
        </p:spPr>
        <p:txBody>
          <a:bodyPr spcFirstLastPara="1" wrap="square" lIns="91425" tIns="91425" rIns="91425" bIns="91425" anchor="t" anchorCtr="0">
            <a:normAutofit fontScale="90000"/>
          </a:bodyPr>
          <a:lstStyle/>
          <a:p>
            <a:pPr marL="139700" marR="139700" lvl="0" indent="0" algn="l" rtl="0">
              <a:lnSpc>
                <a:spcPct val="140000"/>
              </a:lnSpc>
              <a:spcBef>
                <a:spcPts val="1800"/>
              </a:spcBef>
              <a:spcAft>
                <a:spcPts val="0"/>
              </a:spcAft>
              <a:buClr>
                <a:schemeClr val="dk1"/>
              </a:buClr>
              <a:buSzPct val="61111"/>
              <a:buFont typeface="Arial"/>
              <a:buNone/>
            </a:pPr>
            <a:r>
              <a:rPr lang="en" sz="1800" dirty="0">
                <a:solidFill>
                  <a:srgbClr val="FF0000"/>
                </a:solidFill>
                <a:highlight>
                  <a:srgbClr val="FFFFFF"/>
                </a:highlight>
                <a:latin typeface="Arial"/>
                <a:ea typeface="Arial"/>
                <a:cs typeface="Arial"/>
                <a:sym typeface="Arial"/>
              </a:rPr>
              <a:t>R Logical Operators</a:t>
            </a:r>
            <a:endParaRPr sz="1800" dirty="0">
              <a:solidFill>
                <a:srgbClr val="FF0000"/>
              </a:solidFill>
              <a:highlight>
                <a:srgbClr val="FFFFFF"/>
              </a:highlight>
              <a:latin typeface="Arial"/>
              <a:ea typeface="Arial"/>
              <a:cs typeface="Arial"/>
              <a:sym typeface="Arial"/>
            </a:endParaRPr>
          </a:p>
          <a:p>
            <a:pPr marL="0" lvl="0" indent="0" algn="l" rtl="0">
              <a:lnSpc>
                <a:spcPct val="115000"/>
              </a:lnSpc>
              <a:spcBef>
                <a:spcPts val="400"/>
              </a:spcBef>
              <a:spcAft>
                <a:spcPts val="0"/>
              </a:spcAft>
              <a:buClr>
                <a:schemeClr val="dk1"/>
              </a:buClr>
              <a:buSzPct val="100000"/>
              <a:buFont typeface="Arial"/>
              <a:buNone/>
            </a:pPr>
            <a:endParaRPr sz="1100" dirty="0">
              <a:latin typeface="Arial"/>
              <a:ea typeface="Arial"/>
              <a:cs typeface="Arial"/>
              <a:sym typeface="Arial"/>
            </a:endParaRPr>
          </a:p>
          <a:p>
            <a:pPr marL="0" lvl="0" indent="0" algn="l" rtl="0">
              <a:spcBef>
                <a:spcPts val="0"/>
              </a:spcBef>
              <a:spcAft>
                <a:spcPts val="0"/>
              </a:spcAft>
              <a:buNone/>
            </a:pPr>
            <a:endParaRPr dirty="0"/>
          </a:p>
        </p:txBody>
      </p:sp>
      <p:sp>
        <p:nvSpPr>
          <p:cNvPr id="337" name="Google Shape;337;p44"/>
          <p:cNvSpPr txBox="1">
            <a:spLocks noGrp="1"/>
          </p:cNvSpPr>
          <p:nvPr>
            <p:ph type="body" idx="1"/>
          </p:nvPr>
        </p:nvSpPr>
        <p:spPr>
          <a:xfrm>
            <a:off x="241925" y="542800"/>
            <a:ext cx="8520600" cy="6507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sz="1300">
                <a:latin typeface="Arial"/>
                <a:ea typeface="Arial"/>
                <a:cs typeface="Arial"/>
                <a:sym typeface="Arial"/>
              </a:rPr>
              <a:t>Logical Operators in R programming language work only for the basic data types logical, numeric and complex and vectors of these basic data types.</a:t>
            </a:r>
            <a:endParaRPr/>
          </a:p>
        </p:txBody>
      </p:sp>
      <p:graphicFrame>
        <p:nvGraphicFramePr>
          <p:cNvPr id="338" name="Google Shape;338;p44"/>
          <p:cNvGraphicFramePr/>
          <p:nvPr/>
        </p:nvGraphicFramePr>
        <p:xfrm>
          <a:off x="311700" y="1490925"/>
          <a:ext cx="8301350" cy="2969100"/>
        </p:xfrm>
        <a:graphic>
          <a:graphicData uri="http://schemas.openxmlformats.org/drawingml/2006/table">
            <a:tbl>
              <a:tblPr>
                <a:noFill/>
                <a:tableStyleId>{0E6B5331-052D-402C-AAC2-0F635A5F6E19}</a:tableStyleId>
              </a:tblPr>
              <a:tblGrid>
                <a:gridCol w="1564750">
                  <a:extLst>
                    <a:ext uri="{9D8B030D-6E8A-4147-A177-3AD203B41FA5}">
                      <a16:colId xmlns:a16="http://schemas.microsoft.com/office/drawing/2014/main" val="20000"/>
                    </a:ext>
                  </a:extLst>
                </a:gridCol>
                <a:gridCol w="5304375">
                  <a:extLst>
                    <a:ext uri="{9D8B030D-6E8A-4147-A177-3AD203B41FA5}">
                      <a16:colId xmlns:a16="http://schemas.microsoft.com/office/drawing/2014/main" val="20001"/>
                    </a:ext>
                  </a:extLst>
                </a:gridCol>
                <a:gridCol w="1432225">
                  <a:extLst>
                    <a:ext uri="{9D8B030D-6E8A-4147-A177-3AD203B41FA5}">
                      <a16:colId xmlns:a16="http://schemas.microsoft.com/office/drawing/2014/main" val="20002"/>
                    </a:ext>
                  </a:extLst>
                </a:gridCol>
              </a:tblGrid>
              <a:tr h="494850">
                <a:tc>
                  <a:txBody>
                    <a:bodyPr/>
                    <a:lstStyle/>
                    <a:p>
                      <a:pPr marL="9144" lvl="0" indent="-9144" algn="ctr" rtl="0">
                        <a:lnSpc>
                          <a:spcPct val="100000"/>
                        </a:lnSpc>
                        <a:spcBef>
                          <a:spcPts val="0"/>
                        </a:spcBef>
                        <a:spcAft>
                          <a:spcPts val="1900"/>
                        </a:spcAft>
                        <a:buNone/>
                      </a:pPr>
                      <a:r>
                        <a:rPr lang="en" sz="1200" b="1">
                          <a:solidFill>
                            <a:schemeClr val="lt1"/>
                          </a:solidFill>
                        </a:rPr>
                        <a:t>Operator</a:t>
                      </a:r>
                      <a:endParaRPr sz="1200" b="1">
                        <a:solidFill>
                          <a:schemeClr val="lt1"/>
                        </a:solidFill>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9144" lvl="0" indent="-9144" algn="ctr" rtl="0">
                        <a:lnSpc>
                          <a:spcPct val="100000"/>
                        </a:lnSpc>
                        <a:spcBef>
                          <a:spcPts val="0"/>
                        </a:spcBef>
                        <a:spcAft>
                          <a:spcPts val="1900"/>
                        </a:spcAft>
                        <a:buNone/>
                      </a:pPr>
                      <a:r>
                        <a:rPr lang="en" sz="1200" b="1">
                          <a:solidFill>
                            <a:schemeClr val="lt1"/>
                          </a:solidFill>
                        </a:rPr>
                        <a:t>Description</a:t>
                      </a:r>
                      <a:endParaRPr sz="1200" b="1">
                        <a:solidFill>
                          <a:schemeClr val="lt1"/>
                        </a:solidFill>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9144" lvl="0" indent="-9144" algn="ctr" rtl="0">
                        <a:lnSpc>
                          <a:spcPct val="100000"/>
                        </a:lnSpc>
                        <a:spcBef>
                          <a:spcPts val="0"/>
                        </a:spcBef>
                        <a:spcAft>
                          <a:spcPts val="1900"/>
                        </a:spcAft>
                        <a:buNone/>
                      </a:pPr>
                      <a:r>
                        <a:rPr lang="en" sz="1200" b="1">
                          <a:solidFill>
                            <a:schemeClr val="lt1"/>
                          </a:solidFill>
                        </a:rPr>
                        <a:t>Usage</a:t>
                      </a:r>
                      <a:endParaRPr sz="1200" b="1">
                        <a:solidFill>
                          <a:schemeClr val="lt1"/>
                        </a:solidFill>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94850">
                <a:tc>
                  <a:txBody>
                    <a:bodyPr/>
                    <a:lstStyle/>
                    <a:p>
                      <a:pPr marL="0" lvl="0" indent="0" algn="ctr" rtl="0">
                        <a:lnSpc>
                          <a:spcPct val="100000"/>
                        </a:lnSpc>
                        <a:spcBef>
                          <a:spcPts val="0"/>
                        </a:spcBef>
                        <a:spcAft>
                          <a:spcPts val="1900"/>
                        </a:spcAft>
                        <a:buNone/>
                      </a:pPr>
                      <a:r>
                        <a:rPr lang="en" sz="1200"/>
                        <a:t>&amp;</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Element wise logical AND operation.</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a &amp;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94850">
                <a:tc>
                  <a:txBody>
                    <a:bodyPr/>
                    <a:lstStyle/>
                    <a:p>
                      <a:pPr marL="0" lvl="0" indent="0" algn="ctr" rtl="0">
                        <a:lnSpc>
                          <a:spcPct val="100000"/>
                        </a:lnSpc>
                        <a:spcBef>
                          <a:spcPts val="0"/>
                        </a:spcBef>
                        <a:spcAft>
                          <a:spcPts val="190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Element wise logical OR operation.</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a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4850">
                <a:tc>
                  <a:txBody>
                    <a:bodyPr/>
                    <a:lstStyle/>
                    <a:p>
                      <a:pPr marL="0" lvl="0" indent="0" algn="ctr" rtl="0">
                        <a:lnSpc>
                          <a:spcPct val="100000"/>
                        </a:lnSpc>
                        <a:spcBef>
                          <a:spcPts val="0"/>
                        </a:spcBef>
                        <a:spcAft>
                          <a:spcPts val="190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Element wise logical NOT operation.</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!a</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94850">
                <a:tc>
                  <a:txBody>
                    <a:bodyPr/>
                    <a:lstStyle/>
                    <a:p>
                      <a:pPr marL="0" lvl="0" indent="0" algn="ctr" rtl="0">
                        <a:lnSpc>
                          <a:spcPct val="100000"/>
                        </a:lnSpc>
                        <a:spcBef>
                          <a:spcPts val="0"/>
                        </a:spcBef>
                        <a:spcAft>
                          <a:spcPts val="1900"/>
                        </a:spcAft>
                        <a:buNone/>
                      </a:pPr>
                      <a:r>
                        <a:rPr lang="en" sz="1200"/>
                        <a:t>&amp;&amp;</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Operand wise logical AND operation.</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a &amp;&amp;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94850">
                <a:tc>
                  <a:txBody>
                    <a:bodyPr/>
                    <a:lstStyle/>
                    <a:p>
                      <a:pPr marL="0" lvl="0" indent="0" algn="ctr" rtl="0">
                        <a:lnSpc>
                          <a:spcPct val="100000"/>
                        </a:lnSpc>
                        <a:spcBef>
                          <a:spcPts val="0"/>
                        </a:spcBef>
                        <a:spcAft>
                          <a:spcPts val="1900"/>
                        </a:spcAft>
                        <a:buNone/>
                      </a:pPr>
                      <a:r>
                        <a:rPr lang="en" sz="1200"/>
                        <a:t>||</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Operand wise logical OR operation.</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00000"/>
                        </a:lnSpc>
                        <a:spcBef>
                          <a:spcPts val="0"/>
                        </a:spcBef>
                        <a:spcAft>
                          <a:spcPts val="1900"/>
                        </a:spcAft>
                        <a:buNone/>
                      </a:pPr>
                      <a:r>
                        <a:rPr lang="en" sz="1200"/>
                        <a:t>a || 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39" name="Google Shape;339;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xfrm>
            <a:off x="631750" y="557950"/>
            <a:ext cx="7688700" cy="535200"/>
          </a:xfrm>
          <a:prstGeom prst="rect">
            <a:avLst/>
          </a:prstGeom>
        </p:spPr>
        <p:txBody>
          <a:bodyPr spcFirstLastPara="1" wrap="square" lIns="91425" tIns="91425" rIns="91425" bIns="91425" anchor="t" anchorCtr="0">
            <a:normAutofit fontScale="90000"/>
          </a:bodyPr>
          <a:lstStyle/>
          <a:p>
            <a:pPr marL="139700" marR="139700" lvl="0" indent="0" algn="just" rtl="0">
              <a:lnSpc>
                <a:spcPct val="150000"/>
              </a:lnSpc>
              <a:spcBef>
                <a:spcPts val="1300"/>
              </a:spcBef>
              <a:spcAft>
                <a:spcPts val="0"/>
              </a:spcAft>
              <a:buNone/>
            </a:pPr>
            <a:r>
              <a:rPr lang="en" sz="1300">
                <a:latin typeface="Arial"/>
                <a:ea typeface="Arial"/>
                <a:cs typeface="Arial"/>
                <a:sym typeface="Arial"/>
              </a:rPr>
              <a:t>An example for each of the logical operators on Numerical values is provided below.</a:t>
            </a:r>
            <a:endParaRPr sz="1300">
              <a:latin typeface="Arial"/>
              <a:ea typeface="Arial"/>
              <a:cs typeface="Arial"/>
              <a:sym typeface="Arial"/>
            </a:endParaRPr>
          </a:p>
          <a:p>
            <a:pPr marL="0" lvl="0" indent="0" algn="l" rtl="0">
              <a:lnSpc>
                <a:spcPct val="115000"/>
              </a:lnSpc>
              <a:spcBef>
                <a:spcPts val="130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345" name="Google Shape;345;p45"/>
          <p:cNvSpPr txBox="1">
            <a:spLocks noGrp="1"/>
          </p:cNvSpPr>
          <p:nvPr>
            <p:ph type="body" idx="1"/>
          </p:nvPr>
        </p:nvSpPr>
        <p:spPr>
          <a:xfrm>
            <a:off x="80425" y="1806700"/>
            <a:ext cx="7688700" cy="2261100"/>
          </a:xfrm>
          <a:prstGeom prst="rect">
            <a:avLst/>
          </a:prstGeom>
        </p:spPr>
        <p:txBody>
          <a:bodyPr spcFirstLastPara="1" wrap="square" lIns="91425" tIns="91425" rIns="91425" bIns="91425" anchor="t" anchorCtr="0">
            <a:normAutofit/>
          </a:bodyPr>
          <a:lstStyle/>
          <a:p>
            <a:pPr marL="0" lvl="0" indent="0" algn="l" rtl="0">
              <a:lnSpc>
                <a:spcPct val="110000"/>
              </a:lnSpc>
              <a:spcBef>
                <a:spcPts val="0"/>
              </a:spcBef>
              <a:spcAft>
                <a:spcPts val="0"/>
              </a:spcAft>
              <a:buClr>
                <a:schemeClr val="dk1"/>
              </a:buClr>
              <a:buSzPts val="1100"/>
              <a:buFont typeface="Arial"/>
              <a:buNone/>
            </a:pPr>
            <a:r>
              <a:rPr lang="en" sz="1200">
                <a:solidFill>
                  <a:srgbClr val="BBBBBB"/>
                </a:solidFill>
                <a:highlight>
                  <a:srgbClr val="FDFDFD"/>
                </a:highlight>
                <a:latin typeface="Courier New"/>
                <a:ea typeface="Courier New"/>
                <a:cs typeface="Courier New"/>
                <a:sym typeface="Courier New"/>
              </a:rPr>
              <a:t># R Operators - R Logical Operators Example for basic logical elements</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a &lt;- 0 </a:t>
            </a:r>
            <a:r>
              <a:rPr lang="en" sz="1200">
                <a:solidFill>
                  <a:srgbClr val="BBBBBB"/>
                </a:solidFill>
                <a:highlight>
                  <a:srgbClr val="FDFDFD"/>
                </a:highlight>
                <a:latin typeface="Courier New"/>
                <a:ea typeface="Courier New"/>
                <a:cs typeface="Courier New"/>
                <a:sym typeface="Courier New"/>
              </a:rPr>
              <a:t># logical FALSE</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b &lt;- 2 </a:t>
            </a:r>
            <a:r>
              <a:rPr lang="en" sz="1200">
                <a:solidFill>
                  <a:srgbClr val="BBBBBB"/>
                </a:solidFill>
                <a:highlight>
                  <a:srgbClr val="FDFDFD"/>
                </a:highlight>
                <a:latin typeface="Courier New"/>
                <a:ea typeface="Courier New"/>
                <a:cs typeface="Courier New"/>
                <a:sym typeface="Courier New"/>
              </a:rPr>
              <a:t># logical TRUE</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&amp; b ) </a:t>
            </a:r>
            <a:r>
              <a:rPr lang="en" sz="1200">
                <a:solidFill>
                  <a:srgbClr val="BBBBBB"/>
                </a:solidFill>
                <a:highlight>
                  <a:srgbClr val="FDFDFD"/>
                </a:highlight>
                <a:latin typeface="Courier New"/>
                <a:ea typeface="Courier New"/>
                <a:cs typeface="Courier New"/>
                <a:sym typeface="Courier New"/>
              </a:rPr>
              <a:t># logical AND element wise</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 b ) </a:t>
            </a:r>
            <a:r>
              <a:rPr lang="en" sz="1200">
                <a:solidFill>
                  <a:srgbClr val="BBBBBB"/>
                </a:solidFill>
                <a:highlight>
                  <a:srgbClr val="FDFDFD"/>
                </a:highlight>
                <a:latin typeface="Courier New"/>
                <a:ea typeface="Courier New"/>
                <a:cs typeface="Courier New"/>
                <a:sym typeface="Courier New"/>
              </a:rPr>
              <a:t># logical OR element wise</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 </a:t>
            </a:r>
            <a:r>
              <a:rPr lang="en" sz="1200">
                <a:solidFill>
                  <a:srgbClr val="BBBBBB"/>
                </a:solidFill>
                <a:highlight>
                  <a:srgbClr val="FDFDFD"/>
                </a:highlight>
                <a:latin typeface="Courier New"/>
                <a:ea typeface="Courier New"/>
                <a:cs typeface="Courier New"/>
                <a:sym typeface="Courier New"/>
              </a:rPr>
              <a:t># logical NOT element wise</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&amp;&amp; b ) </a:t>
            </a:r>
            <a:r>
              <a:rPr lang="en" sz="1200">
                <a:solidFill>
                  <a:srgbClr val="BBBBBB"/>
                </a:solidFill>
                <a:highlight>
                  <a:srgbClr val="FDFDFD"/>
                </a:highlight>
                <a:latin typeface="Courier New"/>
                <a:ea typeface="Courier New"/>
                <a:cs typeface="Courier New"/>
                <a:sym typeface="Courier New"/>
              </a:rPr>
              <a:t># logical AND consolidated for all elements</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 b ) </a:t>
            </a:r>
            <a:r>
              <a:rPr lang="en" sz="1200">
                <a:solidFill>
                  <a:srgbClr val="BBBBBB"/>
                </a:solidFill>
                <a:highlight>
                  <a:srgbClr val="FDFDFD"/>
                </a:highlight>
                <a:latin typeface="Courier New"/>
                <a:ea typeface="Courier New"/>
                <a:cs typeface="Courier New"/>
                <a:sym typeface="Courier New"/>
              </a:rPr>
              <a:t># logical OR consolidated for all elements</a:t>
            </a:r>
            <a:endParaRPr sz="1200">
              <a:solidFill>
                <a:srgbClr val="BBBBBB"/>
              </a:solidFill>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a:p>
        </p:txBody>
      </p:sp>
      <p:graphicFrame>
        <p:nvGraphicFramePr>
          <p:cNvPr id="346" name="Google Shape;346;p45"/>
          <p:cNvGraphicFramePr/>
          <p:nvPr/>
        </p:nvGraphicFramePr>
        <p:xfrm>
          <a:off x="6512200" y="2078688"/>
          <a:ext cx="2320100" cy="1586454"/>
        </p:xfrm>
        <a:graphic>
          <a:graphicData uri="http://schemas.openxmlformats.org/drawingml/2006/table">
            <a:tbl>
              <a:tblPr>
                <a:noFill/>
                <a:tableStyleId>{0E6B5331-052D-402C-AAC2-0F635A5F6E19}</a:tableStyleId>
              </a:tblPr>
              <a:tblGrid>
                <a:gridCol w="2320100">
                  <a:extLst>
                    <a:ext uri="{9D8B030D-6E8A-4147-A177-3AD203B41FA5}">
                      <a16:colId xmlns:a16="http://schemas.microsoft.com/office/drawing/2014/main" val="20000"/>
                    </a:ext>
                  </a:extLst>
                </a:gridCol>
              </a:tblGrid>
              <a:tr h="1276350">
                <a:tc>
                  <a:txBody>
                    <a:bodyPr/>
                    <a:lstStyle/>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 Rscript r_op_logical.R</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FALSE</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TRUE</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TRUE</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FALSE</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TRUE</a:t>
                      </a:r>
                      <a:endParaRPr sz="1200">
                        <a:solidFill>
                          <a:srgbClr val="EEEEEE"/>
                        </a:solidFill>
                        <a:highlight>
                          <a:schemeClr val="dk1"/>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347" name="Google Shape;347;p45"/>
          <p:cNvSpPr txBox="1"/>
          <p:nvPr/>
        </p:nvSpPr>
        <p:spPr>
          <a:xfrm>
            <a:off x="6742325" y="1716900"/>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Output</a:t>
            </a:r>
            <a:endParaRPr/>
          </a:p>
        </p:txBody>
      </p:sp>
      <p:sp>
        <p:nvSpPr>
          <p:cNvPr id="348" name="Google Shape;348;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6"/>
          <p:cNvSpPr txBox="1">
            <a:spLocks noGrp="1"/>
          </p:cNvSpPr>
          <p:nvPr>
            <p:ph type="title"/>
          </p:nvPr>
        </p:nvSpPr>
        <p:spPr>
          <a:xfrm>
            <a:off x="436325" y="495150"/>
            <a:ext cx="7688700" cy="535200"/>
          </a:xfrm>
          <a:prstGeom prst="rect">
            <a:avLst/>
          </a:prstGeom>
        </p:spPr>
        <p:txBody>
          <a:bodyPr spcFirstLastPara="1" wrap="square" lIns="91425" tIns="91425" rIns="91425" bIns="91425" anchor="t" anchorCtr="0">
            <a:normAutofit fontScale="90000"/>
          </a:bodyPr>
          <a:lstStyle/>
          <a:p>
            <a:pPr marL="139700" marR="139700" lvl="0" indent="0" algn="just" rtl="0">
              <a:lnSpc>
                <a:spcPct val="150000"/>
              </a:lnSpc>
              <a:spcBef>
                <a:spcPts val="1300"/>
              </a:spcBef>
              <a:spcAft>
                <a:spcPts val="0"/>
              </a:spcAft>
              <a:buNone/>
            </a:pPr>
            <a:r>
              <a:rPr lang="en" sz="1300">
                <a:latin typeface="Arial"/>
                <a:ea typeface="Arial"/>
                <a:cs typeface="Arial"/>
                <a:sym typeface="Arial"/>
              </a:rPr>
              <a:t>An example for each of the logical operators on Vectors is provided below.</a:t>
            </a:r>
            <a:endParaRPr sz="1300">
              <a:latin typeface="Arial"/>
              <a:ea typeface="Arial"/>
              <a:cs typeface="Arial"/>
              <a:sym typeface="Arial"/>
            </a:endParaRPr>
          </a:p>
          <a:p>
            <a:pPr marL="0" lvl="0" indent="0" algn="l" rtl="0">
              <a:lnSpc>
                <a:spcPct val="115000"/>
              </a:lnSpc>
              <a:spcBef>
                <a:spcPts val="130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354" name="Google Shape;354;p46"/>
          <p:cNvSpPr txBox="1">
            <a:spLocks noGrp="1"/>
          </p:cNvSpPr>
          <p:nvPr>
            <p:ph type="body" idx="1"/>
          </p:nvPr>
        </p:nvSpPr>
        <p:spPr>
          <a:xfrm>
            <a:off x="214000" y="1352650"/>
            <a:ext cx="8520600" cy="3397200"/>
          </a:xfrm>
          <a:prstGeom prst="rect">
            <a:avLst/>
          </a:prstGeom>
        </p:spPr>
        <p:txBody>
          <a:bodyPr spcFirstLastPara="1" wrap="square" lIns="91425" tIns="91425" rIns="91425" bIns="91425" anchor="t" anchorCtr="0">
            <a:normAutofit/>
          </a:bodyPr>
          <a:lstStyle/>
          <a:p>
            <a:pPr marL="0" lvl="0" indent="0" algn="l" rtl="0">
              <a:lnSpc>
                <a:spcPct val="110000"/>
              </a:lnSpc>
              <a:spcBef>
                <a:spcPts val="0"/>
              </a:spcBef>
              <a:spcAft>
                <a:spcPts val="0"/>
              </a:spcAft>
              <a:buClr>
                <a:schemeClr val="dk1"/>
              </a:buClr>
              <a:buSzPts val="1100"/>
              <a:buFont typeface="Arial"/>
              <a:buNone/>
            </a:pPr>
            <a:r>
              <a:rPr lang="en" sz="1200">
                <a:solidFill>
                  <a:srgbClr val="BBBBBB"/>
                </a:solidFill>
                <a:highlight>
                  <a:srgbClr val="FDFDFD"/>
                </a:highlight>
                <a:latin typeface="Courier New"/>
                <a:ea typeface="Courier New"/>
                <a:cs typeface="Courier New"/>
                <a:sym typeface="Courier New"/>
              </a:rPr>
              <a:t># R Operators - R Logical Operators Example for boolean vectors</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a &lt;- </a:t>
            </a:r>
            <a:r>
              <a:rPr lang="en" sz="1200">
                <a:solidFill>
                  <a:srgbClr val="A900FF"/>
                </a:solidFill>
                <a:highlight>
                  <a:srgbClr val="FDFDFD"/>
                </a:highlight>
                <a:latin typeface="Courier New"/>
                <a:ea typeface="Courier New"/>
                <a:cs typeface="Courier New"/>
                <a:sym typeface="Courier New"/>
              </a:rPr>
              <a:t>c</a:t>
            </a:r>
            <a:r>
              <a:rPr lang="en" sz="1200">
                <a:highlight>
                  <a:srgbClr val="FDFDFD"/>
                </a:highlight>
                <a:latin typeface="Courier New"/>
                <a:ea typeface="Courier New"/>
                <a:cs typeface="Courier New"/>
                <a:sym typeface="Courier New"/>
              </a:rPr>
              <a:t>(</a:t>
            </a:r>
            <a:r>
              <a:rPr lang="en" sz="1200">
                <a:solidFill>
                  <a:srgbClr val="D8006C"/>
                </a:solidFill>
                <a:highlight>
                  <a:srgbClr val="FDFDFD"/>
                </a:highlight>
                <a:latin typeface="Courier New"/>
                <a:ea typeface="Courier New"/>
                <a:cs typeface="Courier New"/>
                <a:sym typeface="Courier New"/>
              </a:rPr>
              <a:t>TRUE</a:t>
            </a: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TRUE</a:t>
            </a: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FALSE</a:t>
            </a: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FALSE</a:t>
            </a:r>
            <a:r>
              <a:rPr lang="en" sz="1200">
                <a:highlight>
                  <a:srgbClr val="FDFDFD"/>
                </a:highlight>
                <a:latin typeface="Courier New"/>
                <a:ea typeface="Courier New"/>
                <a:cs typeface="Courier New"/>
                <a:sym typeface="Courier New"/>
              </a:rPr>
              <a:t>)</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b &lt;- </a:t>
            </a:r>
            <a:r>
              <a:rPr lang="en" sz="1200">
                <a:solidFill>
                  <a:srgbClr val="A900FF"/>
                </a:solidFill>
                <a:highlight>
                  <a:srgbClr val="FDFDFD"/>
                </a:highlight>
                <a:latin typeface="Courier New"/>
                <a:ea typeface="Courier New"/>
                <a:cs typeface="Courier New"/>
                <a:sym typeface="Courier New"/>
              </a:rPr>
              <a:t>c</a:t>
            </a:r>
            <a:r>
              <a:rPr lang="en" sz="1200">
                <a:highlight>
                  <a:srgbClr val="FDFDFD"/>
                </a:highlight>
                <a:latin typeface="Courier New"/>
                <a:ea typeface="Courier New"/>
                <a:cs typeface="Courier New"/>
                <a:sym typeface="Courier New"/>
              </a:rPr>
              <a:t>(</a:t>
            </a:r>
            <a:r>
              <a:rPr lang="en" sz="1200">
                <a:solidFill>
                  <a:srgbClr val="D8006C"/>
                </a:solidFill>
                <a:highlight>
                  <a:srgbClr val="FDFDFD"/>
                </a:highlight>
                <a:latin typeface="Courier New"/>
                <a:ea typeface="Courier New"/>
                <a:cs typeface="Courier New"/>
                <a:sym typeface="Courier New"/>
              </a:rPr>
              <a:t>TRUE</a:t>
            </a: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FALSE</a:t>
            </a: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TRUE</a:t>
            </a: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FALSE</a:t>
            </a:r>
            <a:r>
              <a:rPr lang="en" sz="1200">
                <a:highlight>
                  <a:srgbClr val="FDFDFD"/>
                </a:highlight>
                <a:latin typeface="Courier New"/>
                <a:ea typeface="Courier New"/>
                <a:cs typeface="Courier New"/>
                <a:sym typeface="Courier New"/>
              </a:rPr>
              <a:t>)</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&amp; b ) </a:t>
            </a:r>
            <a:r>
              <a:rPr lang="en" sz="1200">
                <a:solidFill>
                  <a:srgbClr val="BBBBBB"/>
                </a:solidFill>
                <a:highlight>
                  <a:srgbClr val="FDFDFD"/>
                </a:highlight>
                <a:latin typeface="Courier New"/>
                <a:ea typeface="Courier New"/>
                <a:cs typeface="Courier New"/>
                <a:sym typeface="Courier New"/>
              </a:rPr>
              <a:t># logical AND element wise</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 b ) </a:t>
            </a:r>
            <a:r>
              <a:rPr lang="en" sz="1200">
                <a:solidFill>
                  <a:srgbClr val="BBBBBB"/>
                </a:solidFill>
                <a:highlight>
                  <a:srgbClr val="FDFDFD"/>
                </a:highlight>
                <a:latin typeface="Courier New"/>
                <a:ea typeface="Courier New"/>
                <a:cs typeface="Courier New"/>
                <a:sym typeface="Courier New"/>
              </a:rPr>
              <a:t># logical OR element wise</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 </a:t>
            </a:r>
            <a:r>
              <a:rPr lang="en" sz="1200">
                <a:solidFill>
                  <a:srgbClr val="BBBBBB"/>
                </a:solidFill>
                <a:highlight>
                  <a:srgbClr val="FDFDFD"/>
                </a:highlight>
                <a:latin typeface="Courier New"/>
                <a:ea typeface="Courier New"/>
                <a:cs typeface="Courier New"/>
                <a:sym typeface="Courier New"/>
              </a:rPr>
              <a:t># logical NOT element wise</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&amp;&amp; b ) </a:t>
            </a:r>
            <a:r>
              <a:rPr lang="en" sz="1200">
                <a:solidFill>
                  <a:srgbClr val="BBBBBB"/>
                </a:solidFill>
                <a:highlight>
                  <a:srgbClr val="FDFDFD"/>
                </a:highlight>
                <a:latin typeface="Courier New"/>
                <a:ea typeface="Courier New"/>
                <a:cs typeface="Courier New"/>
                <a:sym typeface="Courier New"/>
              </a:rPr>
              <a:t># logical AND consolidated for all elements</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 b ) </a:t>
            </a:r>
            <a:r>
              <a:rPr lang="en" sz="1200">
                <a:solidFill>
                  <a:srgbClr val="BBBBBB"/>
                </a:solidFill>
                <a:highlight>
                  <a:srgbClr val="FDFDFD"/>
                </a:highlight>
                <a:latin typeface="Courier New"/>
                <a:ea typeface="Courier New"/>
                <a:cs typeface="Courier New"/>
                <a:sym typeface="Courier New"/>
              </a:rPr>
              <a:t># logical OR consolidated for all elements</a:t>
            </a:r>
            <a:endParaRPr sz="1200">
              <a:solidFill>
                <a:srgbClr val="BBBBBB"/>
              </a:solidFill>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a:p>
        </p:txBody>
      </p:sp>
      <p:graphicFrame>
        <p:nvGraphicFramePr>
          <p:cNvPr id="355" name="Google Shape;355;p46"/>
          <p:cNvGraphicFramePr/>
          <p:nvPr/>
        </p:nvGraphicFramePr>
        <p:xfrm>
          <a:off x="5770425" y="2051925"/>
          <a:ext cx="3373575" cy="2196550"/>
        </p:xfrm>
        <a:graphic>
          <a:graphicData uri="http://schemas.openxmlformats.org/drawingml/2006/table">
            <a:tbl>
              <a:tblPr>
                <a:noFill/>
                <a:tableStyleId>{0E6B5331-052D-402C-AAC2-0F635A5F6E19}</a:tableStyleId>
              </a:tblPr>
              <a:tblGrid>
                <a:gridCol w="3373575">
                  <a:extLst>
                    <a:ext uri="{9D8B030D-6E8A-4147-A177-3AD203B41FA5}">
                      <a16:colId xmlns:a16="http://schemas.microsoft.com/office/drawing/2014/main" val="20000"/>
                    </a:ext>
                  </a:extLst>
                </a:gridCol>
              </a:tblGrid>
              <a:tr h="2196550">
                <a:tc>
                  <a:txBody>
                    <a:bodyPr/>
                    <a:lstStyle/>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 Rscript r_op_logical_vector.R</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TRUE FALSE FALSE FALSE</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TRUE TRUE TRUE FALSE</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FALSE FALSE TRUE TRUE</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TRUE</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TRUE</a:t>
                      </a:r>
                      <a:endParaRPr sz="1200">
                        <a:solidFill>
                          <a:srgbClr val="EEEEEE"/>
                        </a:solidFill>
                        <a:highlight>
                          <a:schemeClr val="dk1"/>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356" name="Google Shape;356;p46"/>
          <p:cNvSpPr txBox="1"/>
          <p:nvPr/>
        </p:nvSpPr>
        <p:spPr>
          <a:xfrm>
            <a:off x="6073050" y="1958225"/>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Output</a:t>
            </a:r>
            <a:endParaRPr/>
          </a:p>
        </p:txBody>
      </p:sp>
      <p:sp>
        <p:nvSpPr>
          <p:cNvPr id="357" name="Google Shape;357;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8"/>
          <p:cNvSpPr txBox="1">
            <a:spLocks noGrp="1"/>
          </p:cNvSpPr>
          <p:nvPr>
            <p:ph type="title"/>
          </p:nvPr>
        </p:nvSpPr>
        <p:spPr>
          <a:xfrm>
            <a:off x="233950" y="578875"/>
            <a:ext cx="7688700" cy="535200"/>
          </a:xfrm>
          <a:prstGeom prst="rect">
            <a:avLst/>
          </a:prstGeom>
        </p:spPr>
        <p:txBody>
          <a:bodyPr spcFirstLastPara="1" wrap="square" lIns="91425" tIns="91425" rIns="91425" bIns="91425" anchor="t" anchorCtr="0">
            <a:normAutofit fontScale="90000"/>
          </a:bodyPr>
          <a:lstStyle/>
          <a:p>
            <a:pPr marL="139700" marR="139700" lvl="0" indent="0" algn="just" rtl="0">
              <a:lnSpc>
                <a:spcPct val="150000"/>
              </a:lnSpc>
              <a:spcBef>
                <a:spcPts val="1300"/>
              </a:spcBef>
              <a:spcAft>
                <a:spcPts val="0"/>
              </a:spcAft>
              <a:buClr>
                <a:schemeClr val="dk1"/>
              </a:buClr>
              <a:buSzPct val="84615"/>
              <a:buFont typeface="Arial"/>
              <a:buNone/>
            </a:pPr>
            <a:r>
              <a:rPr lang="en" sz="1300">
                <a:latin typeface="Arial"/>
                <a:ea typeface="Arial"/>
                <a:cs typeface="Arial"/>
                <a:sym typeface="Arial"/>
              </a:rPr>
              <a:t>An example for each of the assignment operators is provided below.</a:t>
            </a:r>
            <a:endParaRPr sz="1300">
              <a:latin typeface="Arial"/>
              <a:ea typeface="Arial"/>
              <a:cs typeface="Arial"/>
              <a:sym typeface="Arial"/>
            </a:endParaRPr>
          </a:p>
          <a:p>
            <a:pPr marL="0" lvl="0" indent="0" algn="l" rtl="0">
              <a:lnSpc>
                <a:spcPct val="115000"/>
              </a:lnSpc>
              <a:spcBef>
                <a:spcPts val="1300"/>
              </a:spcBef>
              <a:spcAft>
                <a:spcPts val="0"/>
              </a:spcAft>
              <a:buClr>
                <a:schemeClr val="dk1"/>
              </a:buClr>
              <a:buSzPct val="1000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371" name="Google Shape;371;p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77500" lnSpcReduction="20000"/>
          </a:bodyPr>
          <a:lstStyle/>
          <a:p>
            <a:pPr marL="0" lvl="0" indent="0" algn="l" rtl="0">
              <a:lnSpc>
                <a:spcPct val="110000"/>
              </a:lnSpc>
              <a:spcBef>
                <a:spcPts val="0"/>
              </a:spcBef>
              <a:spcAft>
                <a:spcPts val="0"/>
              </a:spcAft>
              <a:buClr>
                <a:schemeClr val="dk1"/>
              </a:buClr>
              <a:buSzPct val="91666"/>
              <a:buFont typeface="Arial"/>
              <a:buNone/>
            </a:pPr>
            <a:r>
              <a:rPr lang="en" sz="1200">
                <a:solidFill>
                  <a:srgbClr val="BBBBBB"/>
                </a:solidFill>
                <a:highlight>
                  <a:srgbClr val="FDFDFD"/>
                </a:highlight>
                <a:latin typeface="Courier New"/>
                <a:ea typeface="Courier New"/>
                <a:cs typeface="Courier New"/>
                <a:sym typeface="Courier New"/>
              </a:rPr>
              <a:t># R Operators - R Assignment Operators</a:t>
            </a:r>
            <a:endParaRPr sz="120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a = 2</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a &lt;- </a:t>
            </a:r>
            <a:r>
              <a:rPr lang="en" sz="1200">
                <a:solidFill>
                  <a:srgbClr val="D8006C"/>
                </a:solidFill>
                <a:highlight>
                  <a:srgbClr val="FDFDFD"/>
                </a:highlight>
                <a:latin typeface="Courier New"/>
                <a:ea typeface="Courier New"/>
                <a:cs typeface="Courier New"/>
                <a:sym typeface="Courier New"/>
              </a:rPr>
              <a:t>TRUE</a:t>
            </a:r>
            <a:endParaRPr sz="1200">
              <a:solidFill>
                <a:srgbClr val="D8006C"/>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454 -&gt; a</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a &lt;&lt;- 2.9</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c</a:t>
            </a:r>
            <a:r>
              <a:rPr lang="en" sz="1200">
                <a:highlight>
                  <a:srgbClr val="FDFDFD"/>
                </a:highlight>
                <a:latin typeface="Courier New"/>
                <a:ea typeface="Courier New"/>
                <a:cs typeface="Courier New"/>
                <a:sym typeface="Courier New"/>
              </a:rPr>
              <a:t>(6, 8, 9) -&gt; a</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 a )</a:t>
            </a:r>
            <a:endParaRPr sz="1200">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a:p>
        </p:txBody>
      </p:sp>
      <p:sp>
        <p:nvSpPr>
          <p:cNvPr id="372" name="Google Shape;372;p48"/>
          <p:cNvSpPr txBox="1"/>
          <p:nvPr/>
        </p:nvSpPr>
        <p:spPr>
          <a:xfrm>
            <a:off x="4288325" y="2801025"/>
            <a:ext cx="3000000" cy="11820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en" sz="1200">
                <a:solidFill>
                  <a:srgbClr val="EEEEEE"/>
                </a:solidFill>
                <a:highlight>
                  <a:srgbClr val="333333"/>
                </a:highlight>
                <a:latin typeface="Courier New"/>
                <a:ea typeface="Courier New"/>
                <a:cs typeface="Courier New"/>
                <a:sym typeface="Courier New"/>
              </a:rPr>
              <a:t>[1] 2</a:t>
            </a:r>
            <a:endParaRPr sz="1200">
              <a:solidFill>
                <a:srgbClr val="EEEEEE"/>
              </a:solidFill>
              <a:highlight>
                <a:srgbClr val="333333"/>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rgbClr val="EEEEEE"/>
                </a:solidFill>
                <a:highlight>
                  <a:srgbClr val="333333"/>
                </a:highlight>
                <a:latin typeface="Courier New"/>
                <a:ea typeface="Courier New"/>
                <a:cs typeface="Courier New"/>
                <a:sym typeface="Courier New"/>
              </a:rPr>
              <a:t>[1] TRUE</a:t>
            </a:r>
            <a:endParaRPr sz="1200">
              <a:solidFill>
                <a:srgbClr val="EEEEEE"/>
              </a:solidFill>
              <a:highlight>
                <a:srgbClr val="333333"/>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rgbClr val="EEEEEE"/>
                </a:solidFill>
                <a:highlight>
                  <a:srgbClr val="333333"/>
                </a:highlight>
                <a:latin typeface="Courier New"/>
                <a:ea typeface="Courier New"/>
                <a:cs typeface="Courier New"/>
                <a:sym typeface="Courier New"/>
              </a:rPr>
              <a:t>[1] 454</a:t>
            </a:r>
            <a:endParaRPr sz="1200">
              <a:solidFill>
                <a:srgbClr val="EEEEEE"/>
              </a:solidFill>
              <a:highlight>
                <a:srgbClr val="333333"/>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rgbClr val="EEEEEE"/>
                </a:solidFill>
                <a:highlight>
                  <a:srgbClr val="333333"/>
                </a:highlight>
                <a:latin typeface="Courier New"/>
                <a:ea typeface="Courier New"/>
                <a:cs typeface="Courier New"/>
                <a:sym typeface="Courier New"/>
              </a:rPr>
              <a:t>[1] 2.9</a:t>
            </a:r>
            <a:endParaRPr sz="1200">
              <a:solidFill>
                <a:srgbClr val="EEEEEE"/>
              </a:solidFill>
              <a:highlight>
                <a:srgbClr val="333333"/>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a:solidFill>
                  <a:srgbClr val="EEEEEE"/>
                </a:solidFill>
                <a:highlight>
                  <a:srgbClr val="333333"/>
                </a:highlight>
                <a:latin typeface="Courier New"/>
                <a:ea typeface="Courier New"/>
                <a:cs typeface="Courier New"/>
                <a:sym typeface="Courier New"/>
              </a:rPr>
              <a:t>[1] 6 8 9</a:t>
            </a:r>
            <a:endParaRPr sz="1200">
              <a:solidFill>
                <a:srgbClr val="EEEEEE"/>
              </a:solidFill>
              <a:highlight>
                <a:srgbClr val="333333"/>
              </a:highlight>
              <a:latin typeface="Courier New"/>
              <a:ea typeface="Courier New"/>
              <a:cs typeface="Courier New"/>
              <a:sym typeface="Courier New"/>
            </a:endParaRPr>
          </a:p>
        </p:txBody>
      </p:sp>
      <p:sp>
        <p:nvSpPr>
          <p:cNvPr id="373" name="Google Shape;373;p48"/>
          <p:cNvSpPr txBox="1"/>
          <p:nvPr/>
        </p:nvSpPr>
        <p:spPr>
          <a:xfrm>
            <a:off x="4288325" y="2292900"/>
            <a:ext cx="30000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b="1">
                <a:solidFill>
                  <a:schemeClr val="dk1"/>
                </a:solidFill>
              </a:rPr>
              <a:t>Output</a:t>
            </a:r>
            <a:endParaRPr/>
          </a:p>
        </p:txBody>
      </p:sp>
      <p:sp>
        <p:nvSpPr>
          <p:cNvPr id="374" name="Google Shape;374;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0" y="680696"/>
            <a:ext cx="7688700" cy="535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500"/>
              </a:spcBef>
              <a:spcAft>
                <a:spcPts val="0"/>
              </a:spcAft>
              <a:buClr>
                <a:schemeClr val="dk1"/>
              </a:buClr>
              <a:buSzPct val="100000"/>
              <a:buFont typeface="Arial"/>
              <a:buNone/>
            </a:pPr>
            <a:endParaRPr dirty="0">
              <a:sym typeface="Arial"/>
            </a:endParaRPr>
          </a:p>
          <a:p>
            <a:pPr marL="0" lvl="0" indent="0" algn="l" rtl="0">
              <a:spcBef>
                <a:spcPts val="0"/>
              </a:spcBef>
              <a:spcAft>
                <a:spcPts val="0"/>
              </a:spcAft>
              <a:buNone/>
            </a:pPr>
            <a:endParaRPr dirty="0"/>
          </a:p>
        </p:txBody>
      </p:sp>
      <p:graphicFrame>
        <p:nvGraphicFramePr>
          <p:cNvPr id="380" name="Google Shape;380;p49"/>
          <p:cNvGraphicFramePr/>
          <p:nvPr>
            <p:extLst>
              <p:ext uri="{D42A27DB-BD31-4B8C-83A1-F6EECF244321}">
                <p14:modId xmlns:p14="http://schemas.microsoft.com/office/powerpoint/2010/main" val="4256385580"/>
              </p:ext>
            </p:extLst>
          </p:nvPr>
        </p:nvGraphicFramePr>
        <p:xfrm>
          <a:off x="520016" y="927700"/>
          <a:ext cx="7763725" cy="3288100"/>
        </p:xfrm>
        <a:graphic>
          <a:graphicData uri="http://schemas.openxmlformats.org/drawingml/2006/table">
            <a:tbl>
              <a:tblPr>
                <a:noFill/>
                <a:tableStyleId>{0E6B5331-052D-402C-AAC2-0F635A5F6E19}</a:tableStyleId>
              </a:tblPr>
              <a:tblGrid>
                <a:gridCol w="1077875">
                  <a:extLst>
                    <a:ext uri="{9D8B030D-6E8A-4147-A177-3AD203B41FA5}">
                      <a16:colId xmlns:a16="http://schemas.microsoft.com/office/drawing/2014/main" val="20000"/>
                    </a:ext>
                  </a:extLst>
                </a:gridCol>
                <a:gridCol w="5360100">
                  <a:extLst>
                    <a:ext uri="{9D8B030D-6E8A-4147-A177-3AD203B41FA5}">
                      <a16:colId xmlns:a16="http://schemas.microsoft.com/office/drawing/2014/main" val="20001"/>
                    </a:ext>
                  </a:extLst>
                </a:gridCol>
                <a:gridCol w="1325750">
                  <a:extLst>
                    <a:ext uri="{9D8B030D-6E8A-4147-A177-3AD203B41FA5}">
                      <a16:colId xmlns:a16="http://schemas.microsoft.com/office/drawing/2014/main" val="20002"/>
                    </a:ext>
                  </a:extLst>
                </a:gridCol>
              </a:tblGrid>
              <a:tr h="579650">
                <a:tc>
                  <a:txBody>
                    <a:bodyPr/>
                    <a:lstStyle/>
                    <a:p>
                      <a:pPr marL="0" lvl="0" indent="0" algn="ctr" rtl="0">
                        <a:lnSpc>
                          <a:spcPct val="168750"/>
                        </a:lnSpc>
                        <a:spcBef>
                          <a:spcPts val="800"/>
                        </a:spcBef>
                        <a:spcAft>
                          <a:spcPts val="2700"/>
                        </a:spcAft>
                        <a:buNone/>
                      </a:pPr>
                      <a:r>
                        <a:rPr lang="en" sz="1200" b="1" dirty="0">
                          <a:solidFill>
                            <a:schemeClr val="lt1"/>
                          </a:solidFill>
                        </a:rPr>
                        <a:t>Operator</a:t>
                      </a:r>
                      <a:endParaRPr sz="1200" b="1" dirty="0">
                        <a:solidFill>
                          <a:schemeClr val="lt1"/>
                        </a:solidFill>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lnSpc>
                          <a:spcPct val="168750"/>
                        </a:lnSpc>
                        <a:spcBef>
                          <a:spcPts val="800"/>
                        </a:spcBef>
                        <a:spcAft>
                          <a:spcPts val="2700"/>
                        </a:spcAft>
                        <a:buNone/>
                      </a:pPr>
                      <a:r>
                        <a:rPr lang="en" sz="1200" b="1">
                          <a:solidFill>
                            <a:schemeClr val="lt1"/>
                          </a:solidFill>
                        </a:rPr>
                        <a:t>Description</a:t>
                      </a:r>
                      <a:endParaRPr sz="1200" b="1">
                        <a:solidFill>
                          <a:schemeClr val="lt1"/>
                        </a:solidFill>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lnSpc>
                          <a:spcPct val="168750"/>
                        </a:lnSpc>
                        <a:spcBef>
                          <a:spcPts val="800"/>
                        </a:spcBef>
                        <a:spcAft>
                          <a:spcPts val="2700"/>
                        </a:spcAft>
                        <a:buNone/>
                      </a:pPr>
                      <a:r>
                        <a:rPr lang="en" sz="1200" b="1">
                          <a:solidFill>
                            <a:schemeClr val="lt1"/>
                          </a:solidFill>
                        </a:rPr>
                        <a:t>Usage</a:t>
                      </a:r>
                      <a:endParaRPr sz="1200" b="1">
                        <a:solidFill>
                          <a:schemeClr val="lt1"/>
                        </a:solidFill>
                      </a:endParaRPr>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987050">
                <a:tc>
                  <a:txBody>
                    <a:bodyPr/>
                    <a:lstStyle/>
                    <a:p>
                      <a:pPr marL="0" lvl="0" indent="0" algn="ctr" rtl="0">
                        <a:lnSpc>
                          <a:spcPct val="168750"/>
                        </a:lnSpc>
                        <a:spcBef>
                          <a:spcPts val="800"/>
                        </a:spcBef>
                        <a:spcAft>
                          <a:spcPts val="2700"/>
                        </a:spcAft>
                        <a:buNone/>
                      </a:pPr>
                      <a:r>
                        <a:rPr lang="en" sz="1200" b="1" dirty="0"/>
                        <a:t>:</a:t>
                      </a:r>
                      <a:endParaRPr sz="1200" b="1" dirty="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800"/>
                        </a:spcBef>
                        <a:spcAft>
                          <a:spcPts val="2700"/>
                        </a:spcAft>
                        <a:buNone/>
                      </a:pPr>
                      <a:r>
                        <a:rPr lang="en" sz="1200"/>
                        <a:t>Creates series of numbers from left operand to right operand</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68750"/>
                        </a:lnSpc>
                        <a:spcBef>
                          <a:spcPts val="800"/>
                        </a:spcBef>
                        <a:spcAft>
                          <a:spcPts val="2700"/>
                        </a:spcAft>
                        <a:buNone/>
                      </a:pPr>
                      <a:r>
                        <a:rPr lang="en" sz="1200" b="1"/>
                        <a:t>a:b</a:t>
                      </a:r>
                      <a:endParaRPr sz="1200" b="1"/>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34350">
                <a:tc>
                  <a:txBody>
                    <a:bodyPr/>
                    <a:lstStyle/>
                    <a:p>
                      <a:pPr marL="0" lvl="0" indent="0" algn="ctr" rtl="0">
                        <a:lnSpc>
                          <a:spcPct val="168750"/>
                        </a:lnSpc>
                        <a:spcBef>
                          <a:spcPts val="800"/>
                        </a:spcBef>
                        <a:spcAft>
                          <a:spcPts val="2700"/>
                        </a:spcAft>
                        <a:buNone/>
                      </a:pPr>
                      <a:r>
                        <a:rPr lang="en" sz="1200" b="1"/>
                        <a:t>%in%</a:t>
                      </a:r>
                      <a:endParaRPr sz="1200" b="1"/>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800"/>
                        </a:spcBef>
                        <a:spcAft>
                          <a:spcPts val="2700"/>
                        </a:spcAft>
                        <a:buNone/>
                      </a:pPr>
                      <a:r>
                        <a:rPr lang="en" sz="1200"/>
                        <a:t>Identifies if an element(a) belongs to a vector(b)</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68750"/>
                        </a:lnSpc>
                        <a:spcBef>
                          <a:spcPts val="800"/>
                        </a:spcBef>
                        <a:spcAft>
                          <a:spcPts val="2700"/>
                        </a:spcAft>
                        <a:buNone/>
                      </a:pPr>
                      <a:r>
                        <a:rPr lang="en" sz="1200" b="1"/>
                        <a:t>a %in% b</a:t>
                      </a:r>
                      <a:endParaRPr sz="1200" b="1"/>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87050">
                <a:tc>
                  <a:txBody>
                    <a:bodyPr/>
                    <a:lstStyle/>
                    <a:p>
                      <a:pPr marL="0" lvl="0" indent="0" algn="ctr" rtl="0">
                        <a:lnSpc>
                          <a:spcPct val="168750"/>
                        </a:lnSpc>
                        <a:spcBef>
                          <a:spcPts val="800"/>
                        </a:spcBef>
                        <a:spcAft>
                          <a:spcPts val="2700"/>
                        </a:spcAft>
                        <a:buNone/>
                      </a:pPr>
                      <a:r>
                        <a:rPr lang="en" sz="1200" b="1"/>
                        <a:t>%*%</a:t>
                      </a:r>
                      <a:endParaRPr sz="1200" b="1"/>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68750"/>
                        </a:lnSpc>
                        <a:spcBef>
                          <a:spcPts val="800"/>
                        </a:spcBef>
                        <a:spcAft>
                          <a:spcPts val="2700"/>
                        </a:spcAft>
                        <a:buNone/>
                      </a:pPr>
                      <a:r>
                        <a:rPr lang="en" sz="1200"/>
                        <a:t>Performs multiplication of a vector with its transpose</a:t>
                      </a:r>
                      <a:endParaRPr sz="120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68750"/>
                        </a:lnSpc>
                        <a:spcBef>
                          <a:spcPts val="800"/>
                        </a:spcBef>
                        <a:spcAft>
                          <a:spcPts val="2700"/>
                        </a:spcAft>
                        <a:buNone/>
                      </a:pPr>
                      <a:r>
                        <a:rPr lang="en" sz="1200" b="1" dirty="0"/>
                        <a:t> A %*% t(A)</a:t>
                      </a:r>
                      <a:endParaRPr sz="1200" b="1" dirty="0"/>
                    </a:p>
                  </a:txBody>
                  <a:tcPr marL="142875" marR="142875" marT="66675" marB="66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81" name="Google Shape;381;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
        <p:nvSpPr>
          <p:cNvPr id="3" name="TextBox 2">
            <a:extLst>
              <a:ext uri="{FF2B5EF4-FFF2-40B4-BE49-F238E27FC236}">
                <a16:creationId xmlns:a16="http://schemas.microsoft.com/office/drawing/2014/main" id="{7674827E-F7F1-7CEE-B58A-2E45C951F4B2}"/>
              </a:ext>
            </a:extLst>
          </p:cNvPr>
          <p:cNvSpPr txBox="1"/>
          <p:nvPr/>
        </p:nvSpPr>
        <p:spPr>
          <a:xfrm>
            <a:off x="194044" y="9615"/>
            <a:ext cx="4619846" cy="307777"/>
          </a:xfrm>
          <a:prstGeom prst="rect">
            <a:avLst/>
          </a:prstGeom>
          <a:noFill/>
        </p:spPr>
        <p:txBody>
          <a:bodyPr wrap="square">
            <a:spAutoFit/>
          </a:bodyPr>
          <a:lstStyle/>
          <a:p>
            <a:r>
              <a:rPr lang="en" dirty="0">
                <a:sym typeface="Arial"/>
              </a:rPr>
              <a:t>R Miscellaneous Operators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300">
                <a:latin typeface="Arial"/>
                <a:ea typeface="Arial"/>
                <a:cs typeface="Arial"/>
                <a:sym typeface="Arial"/>
              </a:rPr>
              <a:t>In R programming, Decision Making statements help to decide whether to execute a block of code or not, based on a condition. Decision making is an important aspect in any programming language. Decision Making statements are also called Conditional statement.</a:t>
            </a:r>
            <a:endParaRPr sz="1300">
              <a:latin typeface="Arial"/>
              <a:ea typeface="Arial"/>
              <a:cs typeface="Arial"/>
              <a:sym typeface="Arial"/>
            </a:endParaRPr>
          </a:p>
          <a:p>
            <a:pPr marL="139700" marR="139700" lvl="0" indent="0" algn="just" rtl="0">
              <a:lnSpc>
                <a:spcPct val="150000"/>
              </a:lnSpc>
              <a:spcBef>
                <a:spcPts val="1300"/>
              </a:spcBef>
              <a:spcAft>
                <a:spcPts val="0"/>
              </a:spcAft>
              <a:buClr>
                <a:schemeClr val="dk1"/>
              </a:buClr>
              <a:buSzPct val="84615"/>
              <a:buFont typeface="Arial"/>
              <a:buNone/>
            </a:pPr>
            <a:r>
              <a:rPr lang="en" sz="1300">
                <a:latin typeface="Arial"/>
                <a:ea typeface="Arial"/>
                <a:cs typeface="Arial"/>
                <a:sym typeface="Arial"/>
              </a:rPr>
              <a:t>R If statement executes a set of statements based on a given condition. If the condition in If-statement evaluates to TRUE, then the statements in the If block execute, else not.</a:t>
            </a:r>
            <a:endParaRPr sz="1300">
              <a:latin typeface="Arial"/>
              <a:ea typeface="Arial"/>
              <a:cs typeface="Arial"/>
              <a:sym typeface="Arial"/>
            </a:endParaRPr>
          </a:p>
          <a:p>
            <a:pPr marL="139700" marR="139700" lvl="0" indent="0" algn="just" rtl="0">
              <a:lnSpc>
                <a:spcPct val="150000"/>
              </a:lnSpc>
              <a:spcBef>
                <a:spcPts val="1300"/>
              </a:spcBef>
              <a:spcAft>
                <a:spcPts val="0"/>
              </a:spcAft>
              <a:buClr>
                <a:schemeClr val="dk1"/>
              </a:buClr>
              <a:buSzPct val="84615"/>
              <a:buFont typeface="Arial"/>
              <a:buNone/>
            </a:pPr>
            <a:r>
              <a:rPr lang="en" sz="1300">
                <a:latin typeface="Arial"/>
                <a:ea typeface="Arial"/>
                <a:cs typeface="Arial"/>
                <a:sym typeface="Arial"/>
              </a:rPr>
              <a:t>In this tutorial, we will learn about R If statement and how does this help in decision making with syntax, flow diagram and examples.</a:t>
            </a:r>
            <a:endParaRPr sz="1300">
              <a:latin typeface="Arial"/>
              <a:ea typeface="Arial"/>
              <a:cs typeface="Arial"/>
              <a:sym typeface="Arial"/>
            </a:endParaRPr>
          </a:p>
          <a:p>
            <a:pPr marL="0" lvl="0" indent="0" algn="l" rtl="0">
              <a:spcBef>
                <a:spcPts val="1300"/>
              </a:spcBef>
              <a:spcAft>
                <a:spcPts val="1200"/>
              </a:spcAft>
              <a:buNone/>
            </a:pPr>
            <a:endParaRPr sz="1300">
              <a:latin typeface="Arial"/>
              <a:ea typeface="Arial"/>
              <a:cs typeface="Arial"/>
              <a:sym typeface="Arial"/>
            </a:endParaRPr>
          </a:p>
        </p:txBody>
      </p:sp>
      <p:sp>
        <p:nvSpPr>
          <p:cNvPr id="388" name="Google Shape;388;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3" name="TextBox 2">
            <a:extLst>
              <a:ext uri="{FF2B5EF4-FFF2-40B4-BE49-F238E27FC236}">
                <a16:creationId xmlns:a16="http://schemas.microsoft.com/office/drawing/2014/main" id="{3A3A85D0-61BA-036E-3BD3-0B7F3486EB9C}"/>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1"/>
          <p:cNvSpPr txBox="1">
            <a:spLocks noGrp="1"/>
          </p:cNvSpPr>
          <p:nvPr>
            <p:ph type="title"/>
          </p:nvPr>
        </p:nvSpPr>
        <p:spPr>
          <a:xfrm>
            <a:off x="729450" y="1318650"/>
            <a:ext cx="7688700" cy="535200"/>
          </a:xfrm>
          <a:prstGeom prst="rect">
            <a:avLst/>
          </a:prstGeom>
          <a:solidFill>
            <a:schemeClr val="lt1"/>
          </a:solidFill>
        </p:spPr>
        <p:txBody>
          <a:bodyPr spcFirstLastPara="1" wrap="square" lIns="91425" tIns="91425" rIns="91425" bIns="91425" anchor="t" anchorCtr="0">
            <a:normAutofit fontScale="90000"/>
          </a:bodyPr>
          <a:lstStyle/>
          <a:p>
            <a:pPr marL="139700" marR="139700" lvl="0" indent="0" algn="l" rtl="0">
              <a:lnSpc>
                <a:spcPct val="140000"/>
              </a:lnSpc>
              <a:spcBef>
                <a:spcPts val="1800"/>
              </a:spcBef>
              <a:spcAft>
                <a:spcPts val="0"/>
              </a:spcAft>
              <a:buClr>
                <a:schemeClr val="dk1"/>
              </a:buClr>
              <a:buSzPct val="61111"/>
              <a:buFont typeface="Arial"/>
              <a:buNone/>
            </a:pPr>
            <a:r>
              <a:rPr lang="en" sz="1800" b="1">
                <a:solidFill>
                  <a:schemeClr val="lt1"/>
                </a:solidFill>
                <a:highlight>
                  <a:schemeClr val="accent5"/>
                </a:highlight>
                <a:latin typeface="Arial"/>
                <a:ea typeface="Arial"/>
                <a:cs typeface="Arial"/>
                <a:sym typeface="Arial"/>
              </a:rPr>
              <a:t>Flow Diagram</a:t>
            </a:r>
            <a:endParaRPr sz="1800" b="1">
              <a:solidFill>
                <a:schemeClr val="lt1"/>
              </a:solidFill>
              <a:highlight>
                <a:schemeClr val="accent5"/>
              </a:highlight>
              <a:latin typeface="Arial"/>
              <a:ea typeface="Arial"/>
              <a:cs typeface="Arial"/>
              <a:sym typeface="Arial"/>
            </a:endParaRPr>
          </a:p>
          <a:p>
            <a:pPr marL="0" lvl="0" indent="0" algn="l" rtl="0">
              <a:spcBef>
                <a:spcPts val="400"/>
              </a:spcBef>
              <a:spcAft>
                <a:spcPts val="0"/>
              </a:spcAft>
              <a:buNone/>
            </a:pPr>
            <a:endParaRPr sz="1800">
              <a:solidFill>
                <a:srgbClr val="FF0000"/>
              </a:solidFill>
              <a:highlight>
                <a:srgbClr val="FFFFFF"/>
              </a:highlight>
              <a:latin typeface="Arial"/>
              <a:ea typeface="Arial"/>
              <a:cs typeface="Arial"/>
              <a:sym typeface="Arial"/>
            </a:endParaRPr>
          </a:p>
        </p:txBody>
      </p:sp>
      <p:sp>
        <p:nvSpPr>
          <p:cNvPr id="394" name="Google Shape;394;p51"/>
          <p:cNvSpPr txBox="1">
            <a:spLocks noGrp="1"/>
          </p:cNvSpPr>
          <p:nvPr>
            <p:ph type="body" idx="1"/>
          </p:nvPr>
        </p:nvSpPr>
        <p:spPr>
          <a:xfrm>
            <a:off x="311700" y="857150"/>
            <a:ext cx="8520600" cy="3711600"/>
          </a:xfrm>
          <a:prstGeom prst="rect">
            <a:avLst/>
          </a:prstGeom>
        </p:spPr>
        <p:txBody>
          <a:bodyPr spcFirstLastPara="1" wrap="square" lIns="91425" tIns="91425" rIns="91425" bIns="91425" anchor="t" anchorCtr="0">
            <a:normAutofit/>
          </a:bodyPr>
          <a:lstStyle/>
          <a:p>
            <a:pPr marL="139700" marR="139700" lvl="0" indent="0" algn="just" rtl="0">
              <a:lnSpc>
                <a:spcPct val="150000"/>
              </a:lnSpc>
              <a:spcBef>
                <a:spcPts val="1300"/>
              </a:spcBef>
              <a:spcAft>
                <a:spcPts val="0"/>
              </a:spcAft>
              <a:buClr>
                <a:schemeClr val="dk1"/>
              </a:buClr>
              <a:buSzPts val="1100"/>
              <a:buFont typeface="Arial"/>
              <a:buNone/>
            </a:pPr>
            <a:r>
              <a:rPr lang="en" sz="1300">
                <a:latin typeface="Arial"/>
                <a:ea typeface="Arial"/>
                <a:cs typeface="Arial"/>
                <a:sym typeface="Arial"/>
              </a:rPr>
              <a:t>The flow diagram that shows the flow of execution for an if statement is given below.</a:t>
            </a:r>
            <a:endParaRPr sz="1300">
              <a:latin typeface="Arial"/>
              <a:ea typeface="Arial"/>
              <a:cs typeface="Arial"/>
              <a:sym typeface="Arial"/>
            </a:endParaRPr>
          </a:p>
          <a:p>
            <a:pPr marL="0" lvl="0" indent="0" algn="l" rtl="0">
              <a:spcBef>
                <a:spcPts val="1300"/>
              </a:spcBef>
              <a:spcAft>
                <a:spcPts val="1200"/>
              </a:spcAft>
              <a:buNone/>
            </a:pPr>
            <a:endParaRPr/>
          </a:p>
        </p:txBody>
      </p:sp>
      <p:pic>
        <p:nvPicPr>
          <p:cNvPr id="395" name="Google Shape;395;p51"/>
          <p:cNvPicPr preferRelativeResize="0"/>
          <p:nvPr/>
        </p:nvPicPr>
        <p:blipFill>
          <a:blip r:embed="rId3">
            <a:alphaModFix/>
          </a:blip>
          <a:stretch>
            <a:fillRect/>
          </a:stretch>
        </p:blipFill>
        <p:spPr>
          <a:xfrm>
            <a:off x="2252525" y="1394050"/>
            <a:ext cx="4799875" cy="3304025"/>
          </a:xfrm>
          <a:prstGeom prst="rect">
            <a:avLst/>
          </a:prstGeom>
          <a:noFill/>
          <a:ln>
            <a:noFill/>
          </a:ln>
        </p:spPr>
      </p:pic>
      <p:sp>
        <p:nvSpPr>
          <p:cNvPr id="396" name="Google Shape;396;p5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
        <p:nvSpPr>
          <p:cNvPr id="2" name="TextBox 1">
            <a:extLst>
              <a:ext uri="{FF2B5EF4-FFF2-40B4-BE49-F238E27FC236}">
                <a16:creationId xmlns:a16="http://schemas.microsoft.com/office/drawing/2014/main" id="{BC424744-2C30-6C02-28D3-0218B7B538B5}"/>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02" name="Google Shape;402;p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92500" lnSpcReduction="20000"/>
          </a:bodyPr>
          <a:lstStyle/>
          <a:p>
            <a:pPr marL="139700" marR="139700" lvl="0" indent="0" algn="l" rtl="0">
              <a:lnSpc>
                <a:spcPct val="140000"/>
              </a:lnSpc>
              <a:spcBef>
                <a:spcPts val="1800"/>
              </a:spcBef>
              <a:spcAft>
                <a:spcPts val="0"/>
              </a:spcAft>
              <a:buClr>
                <a:schemeClr val="dk1"/>
              </a:buClr>
              <a:buSzPct val="84615"/>
              <a:buFont typeface="Arial"/>
              <a:buNone/>
            </a:pPr>
            <a:r>
              <a:rPr lang="en">
                <a:solidFill>
                  <a:srgbClr val="FF0000"/>
                </a:solidFill>
                <a:highlight>
                  <a:srgbClr val="FFFFFF"/>
                </a:highlight>
                <a:latin typeface="Arial"/>
                <a:ea typeface="Arial"/>
                <a:cs typeface="Arial"/>
                <a:sym typeface="Arial"/>
              </a:rPr>
              <a:t>Syntax</a:t>
            </a:r>
            <a:endParaRPr>
              <a:solidFill>
                <a:srgbClr val="FF0000"/>
              </a:solidFill>
              <a:highlight>
                <a:srgbClr val="FFFFFF"/>
              </a:highlight>
              <a:latin typeface="Arial"/>
              <a:ea typeface="Arial"/>
              <a:cs typeface="Arial"/>
              <a:sym typeface="Arial"/>
            </a:endParaRPr>
          </a:p>
          <a:p>
            <a:pPr marL="139700" marR="139700" lvl="0" indent="0" algn="just" rtl="0">
              <a:lnSpc>
                <a:spcPct val="150000"/>
              </a:lnSpc>
              <a:spcBef>
                <a:spcPts val="1300"/>
              </a:spcBef>
              <a:spcAft>
                <a:spcPts val="0"/>
              </a:spcAft>
              <a:buClr>
                <a:schemeClr val="dk1"/>
              </a:buClr>
              <a:buSzPct val="84615"/>
              <a:buFont typeface="Arial"/>
              <a:buNone/>
            </a:pPr>
            <a:r>
              <a:rPr lang="en" sz="1300">
                <a:latin typeface="Arial"/>
                <a:ea typeface="Arial"/>
                <a:cs typeface="Arial"/>
                <a:sym typeface="Arial"/>
              </a:rPr>
              <a:t>The syntax of R If statement is</a:t>
            </a:r>
            <a:endParaRPr sz="1300">
              <a:latin typeface="Arial"/>
              <a:ea typeface="Arial"/>
              <a:cs typeface="Arial"/>
              <a:sym typeface="Arial"/>
            </a:endParaRPr>
          </a:p>
          <a:p>
            <a:pPr marL="0" lvl="0" indent="0" algn="l" rtl="0">
              <a:lnSpc>
                <a:spcPct val="110000"/>
              </a:lnSpc>
              <a:spcBef>
                <a:spcPts val="1300"/>
              </a:spcBef>
              <a:spcAft>
                <a:spcPts val="0"/>
              </a:spcAft>
              <a:buClr>
                <a:schemeClr val="dk1"/>
              </a:buClr>
              <a:buSzPct val="68750"/>
              <a:buFont typeface="Arial"/>
              <a:buNone/>
            </a:pPr>
            <a:r>
              <a:rPr lang="en" sz="1600">
                <a:solidFill>
                  <a:srgbClr val="A900FF"/>
                </a:solidFill>
                <a:highlight>
                  <a:srgbClr val="FDFDFD"/>
                </a:highlight>
                <a:latin typeface="Courier New"/>
                <a:ea typeface="Courier New"/>
                <a:cs typeface="Courier New"/>
                <a:sym typeface="Courier New"/>
              </a:rPr>
              <a:t>if </a:t>
            </a:r>
            <a:r>
              <a:rPr lang="en" sz="1600">
                <a:highlight>
                  <a:srgbClr val="FDFDFD"/>
                </a:highlight>
                <a:latin typeface="Courier New"/>
                <a:ea typeface="Courier New"/>
                <a:cs typeface="Courier New"/>
                <a:sym typeface="Courier New"/>
              </a:rPr>
              <a:t>(condition) {</a:t>
            </a:r>
            <a:endParaRPr sz="16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68750"/>
              <a:buFont typeface="Arial"/>
              <a:buNone/>
            </a:pPr>
            <a:r>
              <a:rPr lang="en" sz="1600">
                <a:highlight>
                  <a:srgbClr val="FDFDFD"/>
                </a:highlight>
                <a:latin typeface="Courier New"/>
                <a:ea typeface="Courier New"/>
                <a:cs typeface="Courier New"/>
                <a:sym typeface="Courier New"/>
              </a:rPr>
              <a:t>     statement1</a:t>
            </a:r>
            <a:endParaRPr sz="16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68750"/>
              <a:buFont typeface="Arial"/>
              <a:buNone/>
            </a:pPr>
            <a:r>
              <a:rPr lang="en" sz="1600">
                <a:highlight>
                  <a:srgbClr val="FDFDFD"/>
                </a:highlight>
                <a:latin typeface="Courier New"/>
                <a:ea typeface="Courier New"/>
                <a:cs typeface="Courier New"/>
                <a:sym typeface="Courier New"/>
              </a:rPr>
              <a:t>     statement2  . . .</a:t>
            </a:r>
            <a:endParaRPr sz="16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68750"/>
              <a:buFont typeface="Arial"/>
              <a:buNone/>
            </a:pPr>
            <a:r>
              <a:rPr lang="en" sz="1600">
                <a:highlight>
                  <a:srgbClr val="FDFDFD"/>
                </a:highlight>
                <a:latin typeface="Courier New"/>
                <a:ea typeface="Courier New"/>
                <a:cs typeface="Courier New"/>
                <a:sym typeface="Courier New"/>
              </a:rPr>
              <a:t>     Statement N</a:t>
            </a:r>
            <a:endParaRPr sz="16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68750"/>
              <a:buFont typeface="Arial"/>
              <a:buNone/>
            </a:pPr>
            <a:r>
              <a:rPr lang="en" sz="1600">
                <a:highlight>
                  <a:srgbClr val="FDFDFD"/>
                </a:highlight>
                <a:latin typeface="Courier New"/>
                <a:ea typeface="Courier New"/>
                <a:cs typeface="Courier New"/>
                <a:sym typeface="Courier New"/>
              </a:rPr>
              <a:t> }</a:t>
            </a:r>
            <a:endParaRPr sz="1600">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sz="2200"/>
          </a:p>
        </p:txBody>
      </p:sp>
      <p:sp>
        <p:nvSpPr>
          <p:cNvPr id="403" name="Google Shape;403;p5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2" name="TextBox 1">
            <a:extLst>
              <a:ext uri="{FF2B5EF4-FFF2-40B4-BE49-F238E27FC236}">
                <a16:creationId xmlns:a16="http://schemas.microsoft.com/office/drawing/2014/main" id="{12B08713-EBB5-9E75-9C05-3565A54871A3}"/>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 Vs Python</a:t>
            </a:r>
            <a:endParaRPr/>
          </a:p>
        </p:txBody>
      </p:sp>
      <p:pic>
        <p:nvPicPr>
          <p:cNvPr id="122" name="Google Shape;122;p17"/>
          <p:cNvPicPr preferRelativeResize="0"/>
          <p:nvPr/>
        </p:nvPicPr>
        <p:blipFill>
          <a:blip r:embed="rId3">
            <a:alphaModFix/>
          </a:blip>
          <a:stretch>
            <a:fillRect/>
          </a:stretch>
        </p:blipFill>
        <p:spPr>
          <a:xfrm>
            <a:off x="752625" y="658575"/>
            <a:ext cx="6464205" cy="4303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279400" marR="279400" lvl="0" indent="0" algn="just" rtl="0">
              <a:lnSpc>
                <a:spcPct val="150000"/>
              </a:lnSpc>
              <a:spcBef>
                <a:spcPts val="800"/>
              </a:spcBef>
              <a:spcAft>
                <a:spcPts val="0"/>
              </a:spcAft>
              <a:buClr>
                <a:schemeClr val="dk1"/>
              </a:buClr>
              <a:buSzPts val="1100"/>
              <a:buFont typeface="Arial"/>
              <a:buNone/>
            </a:pPr>
            <a:r>
              <a:rPr lang="en" sz="1150" b="1">
                <a:highlight>
                  <a:srgbClr val="DDDDDD"/>
                </a:highlight>
                <a:latin typeface="Arial"/>
                <a:ea typeface="Arial"/>
                <a:cs typeface="Arial"/>
                <a:sym typeface="Arial"/>
              </a:rPr>
              <a:t>Example.R</a:t>
            </a:r>
            <a:endParaRPr/>
          </a:p>
        </p:txBody>
      </p:sp>
      <p:sp>
        <p:nvSpPr>
          <p:cNvPr id="409" name="Google Shape;409;p5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410" name="Google Shape;410;p53"/>
          <p:cNvGraphicFramePr/>
          <p:nvPr/>
        </p:nvGraphicFramePr>
        <p:xfrm>
          <a:off x="1039950" y="1978375"/>
          <a:ext cx="4523175" cy="2054322"/>
        </p:xfrm>
        <a:graphic>
          <a:graphicData uri="http://schemas.openxmlformats.org/drawingml/2006/table">
            <a:tbl>
              <a:tblPr>
                <a:noFill/>
                <a:tableStyleId>{0E6B5331-052D-402C-AAC2-0F635A5F6E19}</a:tableStyleId>
              </a:tblPr>
              <a:tblGrid>
                <a:gridCol w="4523175">
                  <a:extLst>
                    <a:ext uri="{9D8B030D-6E8A-4147-A177-3AD203B41FA5}">
                      <a16:colId xmlns:a16="http://schemas.microsoft.com/office/drawing/2014/main" val="20000"/>
                    </a:ext>
                  </a:extLst>
                </a:gridCol>
              </a:tblGrid>
              <a:tr h="1495425">
                <a:tc>
                  <a:txBody>
                    <a:bodyPr/>
                    <a:lstStyle/>
                    <a:p>
                      <a:pPr marL="279400" marR="279400" lvl="0" indent="0" algn="l" rtl="0">
                        <a:lnSpc>
                          <a:spcPct val="110000"/>
                        </a:lnSpc>
                        <a:spcBef>
                          <a:spcPts val="0"/>
                        </a:spcBef>
                        <a:spcAft>
                          <a:spcPts val="0"/>
                        </a:spcAft>
                        <a:buNone/>
                      </a:pPr>
                      <a:r>
                        <a:rPr lang="en" sz="1600">
                          <a:highlight>
                            <a:srgbClr val="FFFFFF"/>
                          </a:highlight>
                          <a:latin typeface="Courier New"/>
                          <a:ea typeface="Courier New"/>
                          <a:cs typeface="Courier New"/>
                          <a:sym typeface="Courier New"/>
                        </a:rPr>
                        <a:t>a &lt;- 6</a:t>
                      </a:r>
                      <a:endParaRPr sz="16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600">
                          <a:highlight>
                            <a:srgbClr val="FFFFFF"/>
                          </a:highlight>
                          <a:latin typeface="Courier New"/>
                          <a:ea typeface="Courier New"/>
                          <a:cs typeface="Courier New"/>
                          <a:sym typeface="Courier New"/>
                        </a:rPr>
                        <a:t> </a:t>
                      </a:r>
                      <a:endParaRPr sz="16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600">
                          <a:solidFill>
                            <a:srgbClr val="A900FF"/>
                          </a:solidFill>
                          <a:highlight>
                            <a:srgbClr val="FFFFFF"/>
                          </a:highlight>
                          <a:latin typeface="Courier New"/>
                          <a:ea typeface="Courier New"/>
                          <a:cs typeface="Courier New"/>
                          <a:sym typeface="Courier New"/>
                        </a:rPr>
                        <a:t>if </a:t>
                      </a:r>
                      <a:r>
                        <a:rPr lang="en" sz="1600">
                          <a:highlight>
                            <a:srgbClr val="FFFFFF"/>
                          </a:highlight>
                          <a:latin typeface="Courier New"/>
                          <a:ea typeface="Courier New"/>
                          <a:cs typeface="Courier New"/>
                          <a:sym typeface="Courier New"/>
                        </a:rPr>
                        <a:t>(a == 6) {</a:t>
                      </a:r>
                      <a:endParaRPr sz="16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600">
                          <a:highlight>
                            <a:srgbClr val="FFFFFF"/>
                          </a:highlight>
                          <a:latin typeface="Courier New"/>
                          <a:ea typeface="Courier New"/>
                          <a:cs typeface="Courier New"/>
                          <a:sym typeface="Courier New"/>
                        </a:rPr>
                        <a:t>  </a:t>
                      </a:r>
                      <a:r>
                        <a:rPr lang="en" sz="1600">
                          <a:solidFill>
                            <a:srgbClr val="A900FF"/>
                          </a:solidFill>
                          <a:highlight>
                            <a:srgbClr val="FFFFFF"/>
                          </a:highlight>
                          <a:latin typeface="Courier New"/>
                          <a:ea typeface="Courier New"/>
                          <a:cs typeface="Courier New"/>
                          <a:sym typeface="Courier New"/>
                        </a:rPr>
                        <a:t>print </a:t>
                      </a:r>
                      <a:r>
                        <a:rPr lang="en" sz="1600">
                          <a:highlight>
                            <a:srgbClr val="FFFFFF"/>
                          </a:highlight>
                          <a:latin typeface="Courier New"/>
                          <a:ea typeface="Courier New"/>
                          <a:cs typeface="Courier New"/>
                          <a:sym typeface="Courier New"/>
                        </a:rPr>
                        <a:t>(</a:t>
                      </a:r>
                      <a:r>
                        <a:rPr lang="en" sz="1600">
                          <a:solidFill>
                            <a:srgbClr val="067D17"/>
                          </a:solidFill>
                          <a:highlight>
                            <a:srgbClr val="FFFFFF"/>
                          </a:highlight>
                          <a:latin typeface="Courier New"/>
                          <a:ea typeface="Courier New"/>
                          <a:cs typeface="Courier New"/>
                          <a:sym typeface="Courier New"/>
                        </a:rPr>
                        <a:t>"Value in a is 6."</a:t>
                      </a:r>
                      <a:r>
                        <a:rPr lang="en" sz="1600">
                          <a:highlight>
                            <a:srgbClr val="FFFFFF"/>
                          </a:highlight>
                          <a:latin typeface="Courier New"/>
                          <a:ea typeface="Courier New"/>
                          <a:cs typeface="Courier New"/>
                          <a:sym typeface="Courier New"/>
                        </a:rPr>
                        <a:t>)</a:t>
                      </a:r>
                      <a:endParaRPr sz="16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600">
                          <a:highlight>
                            <a:srgbClr val="FFFFFF"/>
                          </a:highlight>
                          <a:latin typeface="Courier New"/>
                          <a:ea typeface="Courier New"/>
                          <a:cs typeface="Courier New"/>
                          <a:sym typeface="Courier New"/>
                        </a:rPr>
                        <a:t>}</a:t>
                      </a:r>
                      <a:endParaRPr sz="16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600">
                          <a:highlight>
                            <a:srgbClr val="FFFFFF"/>
                          </a:highlight>
                          <a:latin typeface="Courier New"/>
                          <a:ea typeface="Courier New"/>
                          <a:cs typeface="Courier New"/>
                          <a:sym typeface="Courier New"/>
                        </a:rPr>
                        <a:t> </a:t>
                      </a:r>
                      <a:endParaRPr sz="16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600">
                          <a:solidFill>
                            <a:srgbClr val="A900FF"/>
                          </a:solidFill>
                          <a:highlight>
                            <a:srgbClr val="FFFFFF"/>
                          </a:highlight>
                          <a:latin typeface="Courier New"/>
                          <a:ea typeface="Courier New"/>
                          <a:cs typeface="Courier New"/>
                          <a:sym typeface="Courier New"/>
                        </a:rPr>
                        <a:t>print</a:t>
                      </a:r>
                      <a:r>
                        <a:rPr lang="en" sz="1600">
                          <a:highlight>
                            <a:srgbClr val="FFFFFF"/>
                          </a:highlight>
                          <a:latin typeface="Courier New"/>
                          <a:ea typeface="Courier New"/>
                          <a:cs typeface="Courier New"/>
                          <a:sym typeface="Courier New"/>
                        </a:rPr>
                        <a:t>(</a:t>
                      </a:r>
                      <a:r>
                        <a:rPr lang="en" sz="1600">
                          <a:solidFill>
                            <a:srgbClr val="067D17"/>
                          </a:solidFill>
                          <a:highlight>
                            <a:srgbClr val="FFFFFF"/>
                          </a:highlight>
                          <a:latin typeface="Courier New"/>
                          <a:ea typeface="Courier New"/>
                          <a:cs typeface="Courier New"/>
                          <a:sym typeface="Courier New"/>
                        </a:rPr>
                        <a:t>"End of program."</a:t>
                      </a:r>
                      <a:r>
                        <a:rPr lang="en" sz="1600">
                          <a:highlight>
                            <a:srgbClr val="FFFFFF"/>
                          </a:highlight>
                          <a:latin typeface="Courier New"/>
                          <a:ea typeface="Courier New"/>
                          <a:cs typeface="Courier New"/>
                          <a:sym typeface="Courier New"/>
                        </a:rPr>
                        <a:t>)</a:t>
                      </a:r>
                      <a:endParaRPr sz="160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411" name="Google Shape;411;p53"/>
          <p:cNvSpPr txBox="1"/>
          <p:nvPr/>
        </p:nvSpPr>
        <p:spPr>
          <a:xfrm>
            <a:off x="839475" y="1171600"/>
            <a:ext cx="3000000" cy="3000000"/>
          </a:xfrm>
          <a:prstGeom prst="rect">
            <a:avLst/>
          </a:prstGeom>
          <a:noFill/>
          <a:ln>
            <a:noFill/>
          </a:ln>
        </p:spPr>
        <p:txBody>
          <a:bodyPr spcFirstLastPara="1" wrap="square" lIns="91425" tIns="91425" rIns="91425" bIns="91425" anchor="ctr" anchorCtr="0">
            <a:noAutofit/>
          </a:bodyPr>
          <a:lstStyle/>
          <a:p>
            <a:pPr marL="279400" marR="279400" lvl="0" indent="0" algn="just" rtl="0">
              <a:lnSpc>
                <a:spcPct val="150000"/>
              </a:lnSpc>
              <a:spcBef>
                <a:spcPts val="800"/>
              </a:spcBef>
              <a:spcAft>
                <a:spcPts val="0"/>
              </a:spcAft>
              <a:buNone/>
            </a:pPr>
            <a:endParaRPr sz="1150" b="1">
              <a:highlight>
                <a:srgbClr val="DDDDDD"/>
              </a:highlight>
            </a:endParaRPr>
          </a:p>
        </p:txBody>
      </p:sp>
      <p:graphicFrame>
        <p:nvGraphicFramePr>
          <p:cNvPr id="412" name="Google Shape;412;p53"/>
          <p:cNvGraphicFramePr/>
          <p:nvPr/>
        </p:nvGraphicFramePr>
        <p:xfrm>
          <a:off x="5434350" y="3445225"/>
          <a:ext cx="6143625" cy="580614"/>
        </p:xfrm>
        <a:graphic>
          <a:graphicData uri="http://schemas.openxmlformats.org/drawingml/2006/table">
            <a:tbl>
              <a:tblPr>
                <a:noFill/>
                <a:tableStyleId>{0E6B5331-052D-402C-AAC2-0F635A5F6E19}</a:tableStyleId>
              </a:tblPr>
              <a:tblGrid>
                <a:gridCol w="6143625">
                  <a:extLst>
                    <a:ext uri="{9D8B030D-6E8A-4147-A177-3AD203B41FA5}">
                      <a16:colId xmlns:a16="http://schemas.microsoft.com/office/drawing/2014/main" val="20000"/>
                    </a:ext>
                  </a:extLst>
                </a:gridCol>
              </a:tblGrid>
              <a:tr h="428625">
                <a:tc>
                  <a:txBody>
                    <a:bodyPr/>
                    <a:lstStyle/>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[1] "Value in a is 6."</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[1] "End of program."</a:t>
                      </a:r>
                      <a:endParaRPr sz="120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413" name="Google Shape;413;p53"/>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279400" marR="279400" lvl="0" indent="0" algn="just" rtl="0">
              <a:lnSpc>
                <a:spcPct val="150000"/>
              </a:lnSpc>
              <a:spcBef>
                <a:spcPts val="800"/>
              </a:spcBef>
              <a:spcAft>
                <a:spcPts val="0"/>
              </a:spcAft>
              <a:buNone/>
            </a:pPr>
            <a:endParaRPr sz="1150" b="1">
              <a:highlight>
                <a:srgbClr val="DDDDDD"/>
              </a:highlight>
            </a:endParaRPr>
          </a:p>
        </p:txBody>
      </p:sp>
      <p:sp>
        <p:nvSpPr>
          <p:cNvPr id="414" name="Google Shape;414;p53"/>
          <p:cNvSpPr txBox="1"/>
          <p:nvPr/>
        </p:nvSpPr>
        <p:spPr>
          <a:xfrm>
            <a:off x="5718550" y="2943000"/>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Output</a:t>
            </a:r>
            <a:endParaRPr/>
          </a:p>
        </p:txBody>
      </p:sp>
      <p:sp>
        <p:nvSpPr>
          <p:cNvPr id="415" name="Google Shape;415;p5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2" name="TextBox 1">
            <a:extLst>
              <a:ext uri="{FF2B5EF4-FFF2-40B4-BE49-F238E27FC236}">
                <a16:creationId xmlns:a16="http://schemas.microsoft.com/office/drawing/2014/main" id="{9530852E-7FB5-24C8-2E69-22CAF0E88A81}"/>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4"/>
          <p:cNvSpPr txBox="1">
            <a:spLocks noGrp="1"/>
          </p:cNvSpPr>
          <p:nvPr>
            <p:ph type="title"/>
          </p:nvPr>
        </p:nvSpPr>
        <p:spPr>
          <a:xfrm>
            <a:off x="498400" y="2201500"/>
            <a:ext cx="7688700" cy="535200"/>
          </a:xfrm>
          <a:prstGeom prst="rect">
            <a:avLst/>
          </a:prstGeom>
        </p:spPr>
        <p:txBody>
          <a:bodyPr spcFirstLastPara="1" wrap="square" lIns="91425" tIns="91425" rIns="91425" bIns="91425" anchor="t" anchorCtr="0">
            <a:normAutofit fontScale="90000"/>
          </a:bodyPr>
          <a:lstStyle/>
          <a:p>
            <a:pPr marL="139700" marR="139700" lvl="0" indent="0" algn="l" rtl="0">
              <a:lnSpc>
                <a:spcPct val="140000"/>
              </a:lnSpc>
              <a:spcBef>
                <a:spcPts val="1300"/>
              </a:spcBef>
              <a:spcAft>
                <a:spcPts val="0"/>
              </a:spcAft>
              <a:buClr>
                <a:schemeClr val="dk1"/>
              </a:buClr>
              <a:buSzPct val="84615"/>
              <a:buFont typeface="Arial"/>
              <a:buNone/>
            </a:pPr>
            <a:r>
              <a:rPr lang="en" sz="1300" b="1" dirty="0">
                <a:highlight>
                  <a:srgbClr val="FFFFFF"/>
                </a:highlight>
                <a:latin typeface="Arial"/>
                <a:ea typeface="Arial"/>
                <a:cs typeface="Arial"/>
                <a:sym typeface="Arial"/>
              </a:rPr>
              <a:t>Check if Number is Even using If</a:t>
            </a:r>
            <a:endParaRPr sz="1300" b="1" dirty="0">
              <a:highlight>
                <a:srgbClr val="FFFFFF"/>
              </a:highlight>
              <a:latin typeface="Arial"/>
              <a:ea typeface="Arial"/>
              <a:cs typeface="Arial"/>
              <a:sym typeface="Arial"/>
            </a:endParaRPr>
          </a:p>
          <a:p>
            <a:pPr marL="0" lvl="0" indent="0" algn="l" rtl="0">
              <a:spcBef>
                <a:spcPts val="300"/>
              </a:spcBef>
              <a:spcAft>
                <a:spcPts val="0"/>
              </a:spcAft>
              <a:buNone/>
            </a:pPr>
            <a:endParaRPr sz="1300" b="1" dirty="0">
              <a:solidFill>
                <a:srgbClr val="000000"/>
              </a:solidFill>
              <a:highlight>
                <a:srgbClr val="FFFFFF"/>
              </a:highlight>
              <a:latin typeface="Arial"/>
              <a:ea typeface="Arial"/>
              <a:cs typeface="Arial"/>
              <a:sym typeface="Arial"/>
            </a:endParaRPr>
          </a:p>
        </p:txBody>
      </p:sp>
      <p:sp>
        <p:nvSpPr>
          <p:cNvPr id="421" name="Google Shape;421;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422" name="Google Shape;422;p54"/>
          <p:cNvGraphicFramePr/>
          <p:nvPr/>
        </p:nvGraphicFramePr>
        <p:xfrm>
          <a:off x="800650" y="3113725"/>
          <a:ext cx="6143625" cy="1184118"/>
        </p:xfrm>
        <a:graphic>
          <a:graphicData uri="http://schemas.openxmlformats.org/drawingml/2006/table">
            <a:tbl>
              <a:tblPr>
                <a:noFill/>
                <a:tableStyleId>{0E6B5331-052D-402C-AAC2-0F635A5F6E19}</a:tableStyleId>
              </a:tblPr>
              <a:tblGrid>
                <a:gridCol w="6143625">
                  <a:extLst>
                    <a:ext uri="{9D8B030D-6E8A-4147-A177-3AD203B41FA5}">
                      <a16:colId xmlns:a16="http://schemas.microsoft.com/office/drawing/2014/main" val="20000"/>
                    </a:ext>
                  </a:extLst>
                </a:gridCol>
              </a:tblGrid>
              <a:tr h="1066800">
                <a:tc>
                  <a:txBody>
                    <a:bodyPr/>
                    <a:lstStyle/>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n &lt;- 10</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A900FF"/>
                          </a:solidFill>
                          <a:highlight>
                            <a:srgbClr val="FFFFFF"/>
                          </a:highlight>
                          <a:latin typeface="Courier New"/>
                          <a:ea typeface="Courier New"/>
                          <a:cs typeface="Courier New"/>
                          <a:sym typeface="Courier New"/>
                        </a:rPr>
                        <a:t>if </a:t>
                      </a:r>
                      <a:r>
                        <a:rPr lang="en" sz="1200">
                          <a:highlight>
                            <a:srgbClr val="FFFFFF"/>
                          </a:highlight>
                          <a:latin typeface="Courier New"/>
                          <a:ea typeface="Courier New"/>
                          <a:cs typeface="Courier New"/>
                          <a:sym typeface="Courier New"/>
                        </a:rPr>
                        <a:t>(n %% 2 == 0) {</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r>
                        <a:rPr lang="en" sz="1200">
                          <a:solidFill>
                            <a:srgbClr val="A900FF"/>
                          </a:solidFill>
                          <a:highlight>
                            <a:srgbClr val="FFFFFF"/>
                          </a:highlight>
                          <a:latin typeface="Courier New"/>
                          <a:ea typeface="Courier New"/>
                          <a:cs typeface="Courier New"/>
                          <a:sym typeface="Courier New"/>
                        </a:rPr>
                        <a:t>print </a:t>
                      </a:r>
                      <a:r>
                        <a:rPr lang="en" sz="1200">
                          <a:highlight>
                            <a:srgbClr val="FFFFFF"/>
                          </a:highlight>
                          <a:latin typeface="Courier New"/>
                          <a:ea typeface="Courier New"/>
                          <a:cs typeface="Courier New"/>
                          <a:sym typeface="Courier New"/>
                        </a:rPr>
                        <a:t>(</a:t>
                      </a:r>
                      <a:r>
                        <a:rPr lang="en" sz="1200">
                          <a:solidFill>
                            <a:srgbClr val="067D17"/>
                          </a:solidFill>
                          <a:highlight>
                            <a:srgbClr val="FFFFFF"/>
                          </a:highlight>
                          <a:latin typeface="Courier New"/>
                          <a:ea typeface="Courier New"/>
                          <a:cs typeface="Courier New"/>
                          <a:sym typeface="Courier New"/>
                        </a:rPr>
                        <a:t>"Number is even."</a:t>
                      </a: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423" name="Google Shape;423;p54"/>
          <p:cNvSpPr txBox="1"/>
          <p:nvPr/>
        </p:nvSpPr>
        <p:spPr>
          <a:xfrm>
            <a:off x="98351" y="566563"/>
            <a:ext cx="7772100" cy="964525"/>
          </a:xfrm>
          <a:prstGeom prst="rect">
            <a:avLst/>
          </a:prstGeom>
          <a:noFill/>
          <a:ln>
            <a:noFill/>
          </a:ln>
        </p:spPr>
        <p:txBody>
          <a:bodyPr spcFirstLastPara="1" wrap="square" lIns="91425" tIns="91425" rIns="91425" bIns="91425" anchor="ctr" anchorCtr="0">
            <a:noAutofit/>
          </a:bodyPr>
          <a:lstStyle/>
          <a:p>
            <a:pPr marL="139700" marR="139700" lvl="0" indent="0" algn="just" rtl="0">
              <a:lnSpc>
                <a:spcPct val="150000"/>
              </a:lnSpc>
              <a:spcBef>
                <a:spcPts val="1300"/>
              </a:spcBef>
              <a:spcAft>
                <a:spcPts val="0"/>
              </a:spcAft>
              <a:buNone/>
            </a:pPr>
            <a:r>
              <a:rPr lang="en" sz="1300" dirty="0"/>
              <a:t>In this example, we use If-statement to check if a number is even. If </a:t>
            </a:r>
            <a:r>
              <a:rPr lang="en" sz="1300" dirty="0">
                <a:highlight>
                  <a:srgbClr val="F5F5F5"/>
                </a:highlight>
              </a:rPr>
              <a:t>n</a:t>
            </a:r>
            <a:r>
              <a:rPr lang="en" sz="1300" dirty="0"/>
              <a:t> is the number, then If-condition could be </a:t>
            </a:r>
            <a:r>
              <a:rPr lang="en" sz="1300" dirty="0">
                <a:highlight>
                  <a:srgbClr val="F5F5F5"/>
                </a:highlight>
              </a:rPr>
              <a:t>n%%2 == 0</a:t>
            </a:r>
            <a:r>
              <a:rPr lang="en" sz="1300" dirty="0"/>
              <a:t>.</a:t>
            </a:r>
            <a:endParaRPr sz="1300" dirty="0"/>
          </a:p>
          <a:p>
            <a:pPr marL="279400" marR="279400" lvl="0" indent="0" algn="just" rtl="0">
              <a:lnSpc>
                <a:spcPct val="150000"/>
              </a:lnSpc>
              <a:spcBef>
                <a:spcPts val="1300"/>
              </a:spcBef>
              <a:spcAft>
                <a:spcPts val="0"/>
              </a:spcAft>
              <a:buNone/>
            </a:pPr>
            <a:r>
              <a:rPr lang="en" sz="1150" b="1" dirty="0">
                <a:highlight>
                  <a:srgbClr val="DDDDDD"/>
                </a:highlight>
              </a:rPr>
              <a:t>Example.R</a:t>
            </a:r>
            <a:endParaRPr sz="1150" b="1" dirty="0">
              <a:highlight>
                <a:srgbClr val="DDDDDD"/>
              </a:highlight>
            </a:endParaRPr>
          </a:p>
        </p:txBody>
      </p:sp>
      <p:sp>
        <p:nvSpPr>
          <p:cNvPr id="424" name="Google Shape;424;p54"/>
          <p:cNvSpPr txBox="1"/>
          <p:nvPr/>
        </p:nvSpPr>
        <p:spPr>
          <a:xfrm>
            <a:off x="4648300" y="3332575"/>
            <a:ext cx="30000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b="1">
                <a:solidFill>
                  <a:schemeClr val="dk1"/>
                </a:solidFill>
              </a:rPr>
              <a:t>Output</a:t>
            </a:r>
            <a:endParaRPr/>
          </a:p>
        </p:txBody>
      </p:sp>
      <p:sp>
        <p:nvSpPr>
          <p:cNvPr id="425" name="Google Shape;425;p54"/>
          <p:cNvSpPr txBox="1"/>
          <p:nvPr/>
        </p:nvSpPr>
        <p:spPr>
          <a:xfrm>
            <a:off x="4648300" y="3773300"/>
            <a:ext cx="35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 "Number is even and divisible by 3."</a:t>
            </a:r>
            <a:endParaRPr/>
          </a:p>
        </p:txBody>
      </p:sp>
      <p:sp>
        <p:nvSpPr>
          <p:cNvPr id="426" name="Google Shape;426;p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2" name="TextBox 1">
            <a:extLst>
              <a:ext uri="{FF2B5EF4-FFF2-40B4-BE49-F238E27FC236}">
                <a16:creationId xmlns:a16="http://schemas.microsoft.com/office/drawing/2014/main" id="{1CD83027-FF57-12A1-DDE9-950CFEDAD272}"/>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p55"/>
          <p:cNvSpPr txBox="1">
            <a:spLocks noGrp="1"/>
          </p:cNvSpPr>
          <p:nvPr>
            <p:ph type="body" idx="1"/>
          </p:nvPr>
        </p:nvSpPr>
        <p:spPr>
          <a:xfrm>
            <a:off x="638225" y="1588572"/>
            <a:ext cx="7688700" cy="2261100"/>
          </a:xfrm>
          <a:prstGeom prst="rect">
            <a:avLst/>
          </a:prstGeom>
        </p:spPr>
        <p:txBody>
          <a:bodyPr spcFirstLastPara="1" wrap="square" lIns="91425" tIns="91425" rIns="91425" bIns="91425" anchor="t" anchorCtr="0">
            <a:normAutofit/>
          </a:bodyPr>
          <a:lstStyle/>
          <a:p>
            <a:pPr marL="139700" marR="139700" lvl="0" indent="0" algn="l" rtl="0">
              <a:lnSpc>
                <a:spcPct val="140000"/>
              </a:lnSpc>
              <a:spcBef>
                <a:spcPts val="1300"/>
              </a:spcBef>
              <a:spcAft>
                <a:spcPts val="0"/>
              </a:spcAft>
              <a:buNone/>
            </a:pPr>
            <a:r>
              <a:rPr lang="en" sz="1300" b="1" dirty="0">
                <a:highlight>
                  <a:srgbClr val="FFFFFF"/>
                </a:highlight>
                <a:latin typeface="Arial"/>
                <a:ea typeface="Arial"/>
                <a:cs typeface="Arial"/>
                <a:sym typeface="Arial"/>
              </a:rPr>
              <a:t>Using AND Operator in IF Condition</a:t>
            </a:r>
            <a:endParaRPr sz="1300" b="1" dirty="0">
              <a:highlight>
                <a:srgbClr val="FFFFFF"/>
              </a:highlight>
              <a:latin typeface="Arial"/>
              <a:ea typeface="Arial"/>
              <a:cs typeface="Arial"/>
              <a:sym typeface="Arial"/>
            </a:endParaRPr>
          </a:p>
          <a:p>
            <a:pPr marL="139700" marR="139700" lvl="0" indent="0" algn="just" rtl="0">
              <a:lnSpc>
                <a:spcPct val="150000"/>
              </a:lnSpc>
              <a:spcBef>
                <a:spcPts val="1300"/>
              </a:spcBef>
              <a:spcAft>
                <a:spcPts val="0"/>
              </a:spcAft>
              <a:buNone/>
            </a:pPr>
            <a:r>
              <a:rPr lang="en" sz="1300" dirty="0">
                <a:latin typeface="Arial"/>
                <a:ea typeface="Arial"/>
                <a:cs typeface="Arial"/>
                <a:sym typeface="Arial"/>
              </a:rPr>
              <a:t>In this example, we check if given number is even and divisible by 3. Since the number has to satisfy both the conditions, we may join the condition using AND operator.</a:t>
            </a:r>
            <a:endParaRPr sz="1300" dirty="0">
              <a:latin typeface="Arial"/>
              <a:ea typeface="Arial"/>
              <a:cs typeface="Arial"/>
              <a:sym typeface="Arial"/>
            </a:endParaRPr>
          </a:p>
        </p:txBody>
      </p:sp>
      <p:graphicFrame>
        <p:nvGraphicFramePr>
          <p:cNvPr id="433" name="Google Shape;433;p55"/>
          <p:cNvGraphicFramePr/>
          <p:nvPr>
            <p:extLst>
              <p:ext uri="{D42A27DB-BD31-4B8C-83A1-F6EECF244321}">
                <p14:modId xmlns:p14="http://schemas.microsoft.com/office/powerpoint/2010/main" val="2131414557"/>
              </p:ext>
            </p:extLst>
          </p:nvPr>
        </p:nvGraphicFramePr>
        <p:xfrm>
          <a:off x="1781707" y="2949289"/>
          <a:ext cx="6143625" cy="1184118"/>
        </p:xfrm>
        <a:graphic>
          <a:graphicData uri="http://schemas.openxmlformats.org/drawingml/2006/table">
            <a:tbl>
              <a:tblPr>
                <a:noFill/>
                <a:tableStyleId>{0E6B5331-052D-402C-AAC2-0F635A5F6E19}</a:tableStyleId>
              </a:tblPr>
              <a:tblGrid>
                <a:gridCol w="6143625">
                  <a:extLst>
                    <a:ext uri="{9D8B030D-6E8A-4147-A177-3AD203B41FA5}">
                      <a16:colId xmlns:a16="http://schemas.microsoft.com/office/drawing/2014/main" val="20000"/>
                    </a:ext>
                  </a:extLst>
                </a:gridCol>
              </a:tblGrid>
              <a:tr h="1066800">
                <a:tc>
                  <a:txBody>
                    <a:bodyPr/>
                    <a:lstStyle/>
                    <a:p>
                      <a:pPr marL="279400" marR="279400" lvl="0" indent="0" algn="l" rtl="0">
                        <a:lnSpc>
                          <a:spcPct val="110000"/>
                        </a:lnSpc>
                        <a:spcBef>
                          <a:spcPts val="0"/>
                        </a:spcBef>
                        <a:spcAft>
                          <a:spcPts val="0"/>
                        </a:spcAft>
                        <a:buNone/>
                      </a:pPr>
                      <a:r>
                        <a:rPr lang="en" sz="1200" dirty="0">
                          <a:highlight>
                            <a:srgbClr val="FFFFFF"/>
                          </a:highlight>
                          <a:latin typeface="Courier New"/>
                          <a:ea typeface="Courier New"/>
                          <a:cs typeface="Courier New"/>
                          <a:sym typeface="Courier New"/>
                        </a:rPr>
                        <a:t>n &lt;- 12</a:t>
                      </a:r>
                      <a:endParaRPr sz="1200" dirty="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highlight>
                            <a:srgbClr val="FFFFFF"/>
                          </a:highlight>
                          <a:latin typeface="Courier New"/>
                          <a:ea typeface="Courier New"/>
                          <a:cs typeface="Courier New"/>
                          <a:sym typeface="Courier New"/>
                        </a:rPr>
                        <a:t> </a:t>
                      </a:r>
                      <a:endParaRPr sz="1200" dirty="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rgbClr val="A900FF"/>
                          </a:solidFill>
                          <a:highlight>
                            <a:srgbClr val="FFFFFF"/>
                          </a:highlight>
                          <a:latin typeface="Courier New"/>
                          <a:ea typeface="Courier New"/>
                          <a:cs typeface="Courier New"/>
                          <a:sym typeface="Courier New"/>
                        </a:rPr>
                        <a:t>if </a:t>
                      </a:r>
                      <a:r>
                        <a:rPr lang="en" sz="1200" dirty="0">
                          <a:highlight>
                            <a:srgbClr val="FFFFFF"/>
                          </a:highlight>
                          <a:latin typeface="Courier New"/>
                          <a:ea typeface="Courier New"/>
                          <a:cs typeface="Courier New"/>
                          <a:sym typeface="Courier New"/>
                        </a:rPr>
                        <a:t>((n %% 2 == 0) &amp;&amp; (n %% 3 == 0)) {</a:t>
                      </a:r>
                      <a:endParaRPr sz="1200" dirty="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highlight>
                            <a:srgbClr val="FFFFFF"/>
                          </a:highlight>
                          <a:latin typeface="Courier New"/>
                          <a:ea typeface="Courier New"/>
                          <a:cs typeface="Courier New"/>
                          <a:sym typeface="Courier New"/>
                        </a:rPr>
                        <a:t>  </a:t>
                      </a:r>
                      <a:r>
                        <a:rPr lang="en" sz="1200" dirty="0">
                          <a:solidFill>
                            <a:srgbClr val="A900FF"/>
                          </a:solidFill>
                          <a:highlight>
                            <a:srgbClr val="FFFFFF"/>
                          </a:highlight>
                          <a:latin typeface="Courier New"/>
                          <a:ea typeface="Courier New"/>
                          <a:cs typeface="Courier New"/>
                          <a:sym typeface="Courier New"/>
                        </a:rPr>
                        <a:t>print </a:t>
                      </a:r>
                      <a:r>
                        <a:rPr lang="en" sz="1200" dirty="0">
                          <a:highlight>
                            <a:srgbClr val="FFFFFF"/>
                          </a:highlight>
                          <a:latin typeface="Courier New"/>
                          <a:ea typeface="Courier New"/>
                          <a:cs typeface="Courier New"/>
                          <a:sym typeface="Courier New"/>
                        </a:rPr>
                        <a:t>(</a:t>
                      </a:r>
                      <a:r>
                        <a:rPr lang="en" sz="1200" dirty="0">
                          <a:solidFill>
                            <a:srgbClr val="067D17"/>
                          </a:solidFill>
                          <a:highlight>
                            <a:srgbClr val="FFFFFF"/>
                          </a:highlight>
                          <a:latin typeface="Courier New"/>
                          <a:ea typeface="Courier New"/>
                          <a:cs typeface="Courier New"/>
                          <a:sym typeface="Courier New"/>
                        </a:rPr>
                        <a:t>"Number is even and divisible by 3."</a:t>
                      </a:r>
                      <a:r>
                        <a:rPr lang="en" sz="1200" dirty="0">
                          <a:highlight>
                            <a:srgbClr val="FFFFFF"/>
                          </a:highlight>
                          <a:latin typeface="Courier New"/>
                          <a:ea typeface="Courier New"/>
                          <a:cs typeface="Courier New"/>
                          <a:sym typeface="Courier New"/>
                        </a:rPr>
                        <a:t>)</a:t>
                      </a:r>
                      <a:endParaRPr sz="1200" dirty="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highlight>
                            <a:srgbClr val="FFFFFF"/>
                          </a:highlight>
                          <a:latin typeface="Courier New"/>
                          <a:ea typeface="Courier New"/>
                          <a:cs typeface="Courier New"/>
                          <a:sym typeface="Courier New"/>
                        </a:rPr>
                        <a:t>}</a:t>
                      </a:r>
                      <a:endParaRPr sz="1200" dirty="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435" name="Google Shape;435;p55"/>
          <p:cNvSpPr txBox="1"/>
          <p:nvPr/>
        </p:nvSpPr>
        <p:spPr>
          <a:xfrm>
            <a:off x="400542" y="1287018"/>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Example.R</a:t>
            </a:r>
            <a:endParaRPr/>
          </a:p>
        </p:txBody>
      </p:sp>
      <p:graphicFrame>
        <p:nvGraphicFramePr>
          <p:cNvPr id="436" name="Google Shape;436;p55"/>
          <p:cNvGraphicFramePr/>
          <p:nvPr/>
        </p:nvGraphicFramePr>
        <p:xfrm>
          <a:off x="638225" y="4185925"/>
          <a:ext cx="6143625" cy="379446"/>
        </p:xfrm>
        <a:graphic>
          <a:graphicData uri="http://schemas.openxmlformats.org/drawingml/2006/table">
            <a:tbl>
              <a:tblPr>
                <a:noFill/>
                <a:tableStyleId>{0E6B5331-052D-402C-AAC2-0F635A5F6E19}</a:tableStyleId>
              </a:tblPr>
              <a:tblGrid>
                <a:gridCol w="6143625">
                  <a:extLst>
                    <a:ext uri="{9D8B030D-6E8A-4147-A177-3AD203B41FA5}">
                      <a16:colId xmlns:a16="http://schemas.microsoft.com/office/drawing/2014/main" val="20000"/>
                    </a:ext>
                  </a:extLst>
                </a:gridCol>
              </a:tblGrid>
              <a:tr h="209550">
                <a:tc>
                  <a:txBody>
                    <a:bodyPr/>
                    <a:lstStyle/>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[1] "Number is even and divisible by 3."</a:t>
                      </a:r>
                      <a:endParaRPr sz="120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438" name="Google Shape;438;p55"/>
          <p:cNvSpPr txBox="1"/>
          <p:nvPr/>
        </p:nvSpPr>
        <p:spPr>
          <a:xfrm>
            <a:off x="281707" y="3668772"/>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dirty="0">
                <a:solidFill>
                  <a:schemeClr val="dk1"/>
                </a:solidFill>
                <a:highlight>
                  <a:srgbClr val="DDDDDD"/>
                </a:highlight>
              </a:rPr>
              <a:t>Output</a:t>
            </a:r>
            <a:endParaRPr dirty="0"/>
          </a:p>
        </p:txBody>
      </p:sp>
      <p:sp>
        <p:nvSpPr>
          <p:cNvPr id="439" name="Google Shape;439;p5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
        <p:nvSpPr>
          <p:cNvPr id="2" name="TextBox 1">
            <a:extLst>
              <a:ext uri="{FF2B5EF4-FFF2-40B4-BE49-F238E27FC236}">
                <a16:creationId xmlns:a16="http://schemas.microsoft.com/office/drawing/2014/main" id="{7658A5D7-3A46-40BB-7548-C200B0E32F2F}"/>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graphicFrame>
        <p:nvGraphicFramePr>
          <p:cNvPr id="446" name="Google Shape;446;p56"/>
          <p:cNvGraphicFramePr/>
          <p:nvPr/>
        </p:nvGraphicFramePr>
        <p:xfrm>
          <a:off x="563875" y="2121825"/>
          <a:ext cx="6143625" cy="1184118"/>
        </p:xfrm>
        <a:graphic>
          <a:graphicData uri="http://schemas.openxmlformats.org/drawingml/2006/table">
            <a:tbl>
              <a:tblPr>
                <a:noFill/>
                <a:tableStyleId>{0E6B5331-052D-402C-AAC2-0F635A5F6E19}</a:tableStyleId>
              </a:tblPr>
              <a:tblGrid>
                <a:gridCol w="6143625">
                  <a:extLst>
                    <a:ext uri="{9D8B030D-6E8A-4147-A177-3AD203B41FA5}">
                      <a16:colId xmlns:a16="http://schemas.microsoft.com/office/drawing/2014/main" val="20000"/>
                    </a:ext>
                  </a:extLst>
                </a:gridCol>
              </a:tblGrid>
              <a:tr h="1066800">
                <a:tc>
                  <a:txBody>
                    <a:bodyPr/>
                    <a:lstStyle/>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n &lt;- 11</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A900FF"/>
                          </a:solidFill>
                          <a:highlight>
                            <a:srgbClr val="FFFFFF"/>
                          </a:highlight>
                          <a:latin typeface="Courier New"/>
                          <a:ea typeface="Courier New"/>
                          <a:cs typeface="Courier New"/>
                          <a:sym typeface="Courier New"/>
                        </a:rPr>
                        <a:t>if </a:t>
                      </a:r>
                      <a:r>
                        <a:rPr lang="en" sz="1200">
                          <a:highlight>
                            <a:srgbClr val="FFFFFF"/>
                          </a:highlight>
                          <a:latin typeface="Courier New"/>
                          <a:ea typeface="Courier New"/>
                          <a:cs typeface="Courier New"/>
                          <a:sym typeface="Courier New"/>
                        </a:rPr>
                        <a:t>(!(n %% 2 == 0)) {</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r>
                        <a:rPr lang="en" sz="1200">
                          <a:solidFill>
                            <a:srgbClr val="A900FF"/>
                          </a:solidFill>
                          <a:highlight>
                            <a:srgbClr val="FFFFFF"/>
                          </a:highlight>
                          <a:latin typeface="Courier New"/>
                          <a:ea typeface="Courier New"/>
                          <a:cs typeface="Courier New"/>
                          <a:sym typeface="Courier New"/>
                        </a:rPr>
                        <a:t>print </a:t>
                      </a:r>
                      <a:r>
                        <a:rPr lang="en" sz="1200">
                          <a:highlight>
                            <a:srgbClr val="FFFFFF"/>
                          </a:highlight>
                          <a:latin typeface="Courier New"/>
                          <a:ea typeface="Courier New"/>
                          <a:cs typeface="Courier New"/>
                          <a:sym typeface="Courier New"/>
                        </a:rPr>
                        <a:t>(</a:t>
                      </a:r>
                      <a:r>
                        <a:rPr lang="en" sz="1200">
                          <a:solidFill>
                            <a:srgbClr val="067D17"/>
                          </a:solidFill>
                          <a:highlight>
                            <a:srgbClr val="FFFFFF"/>
                          </a:highlight>
                          <a:latin typeface="Courier New"/>
                          <a:ea typeface="Courier New"/>
                          <a:cs typeface="Courier New"/>
                          <a:sym typeface="Courier New"/>
                        </a:rPr>
                        <a:t>"Number is not even."</a:t>
                      </a: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graphicFrame>
        <p:nvGraphicFramePr>
          <p:cNvPr id="448" name="Google Shape;448;p56"/>
          <p:cNvGraphicFramePr/>
          <p:nvPr/>
        </p:nvGraphicFramePr>
        <p:xfrm>
          <a:off x="304800" y="3907150"/>
          <a:ext cx="6143625" cy="379446"/>
        </p:xfrm>
        <a:graphic>
          <a:graphicData uri="http://schemas.openxmlformats.org/drawingml/2006/table">
            <a:tbl>
              <a:tblPr>
                <a:noFill/>
                <a:tableStyleId>{0E6B5331-052D-402C-AAC2-0F635A5F6E19}</a:tableStyleId>
              </a:tblPr>
              <a:tblGrid>
                <a:gridCol w="6143625">
                  <a:extLst>
                    <a:ext uri="{9D8B030D-6E8A-4147-A177-3AD203B41FA5}">
                      <a16:colId xmlns:a16="http://schemas.microsoft.com/office/drawing/2014/main" val="20000"/>
                    </a:ext>
                  </a:extLst>
                </a:gridCol>
              </a:tblGrid>
              <a:tr h="209550">
                <a:tc>
                  <a:txBody>
                    <a:bodyPr/>
                    <a:lstStyle/>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[1] "Number is not even."</a:t>
                      </a:r>
                      <a:endParaRPr sz="120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450" name="Google Shape;450;p56"/>
          <p:cNvSpPr txBox="1"/>
          <p:nvPr/>
        </p:nvSpPr>
        <p:spPr>
          <a:xfrm>
            <a:off x="615325" y="3425075"/>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Output</a:t>
            </a:r>
            <a:endParaRPr/>
          </a:p>
        </p:txBody>
      </p:sp>
      <p:sp>
        <p:nvSpPr>
          <p:cNvPr id="451" name="Google Shape;451;p5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2" name="TextBox 1">
            <a:extLst>
              <a:ext uri="{FF2B5EF4-FFF2-40B4-BE49-F238E27FC236}">
                <a16:creationId xmlns:a16="http://schemas.microsoft.com/office/drawing/2014/main" id="{6C517393-7DC7-2C16-F8E9-867B0B5C8B78}"/>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graphicFrame>
        <p:nvGraphicFramePr>
          <p:cNvPr id="458" name="Google Shape;458;p57"/>
          <p:cNvGraphicFramePr/>
          <p:nvPr>
            <p:extLst>
              <p:ext uri="{D42A27DB-BD31-4B8C-83A1-F6EECF244321}">
                <p14:modId xmlns:p14="http://schemas.microsoft.com/office/powerpoint/2010/main" val="2912619352"/>
              </p:ext>
            </p:extLst>
          </p:nvPr>
        </p:nvGraphicFramePr>
        <p:xfrm>
          <a:off x="98351" y="707502"/>
          <a:ext cx="3899491" cy="1590518"/>
        </p:xfrm>
        <a:graphic>
          <a:graphicData uri="http://schemas.openxmlformats.org/drawingml/2006/table">
            <a:tbl>
              <a:tblPr>
                <a:noFill/>
                <a:tableStyleId>{0E6B5331-052D-402C-AAC2-0F635A5F6E19}</a:tableStyleId>
              </a:tblPr>
              <a:tblGrid>
                <a:gridCol w="3899491">
                  <a:extLst>
                    <a:ext uri="{9D8B030D-6E8A-4147-A177-3AD203B41FA5}">
                      <a16:colId xmlns:a16="http://schemas.microsoft.com/office/drawing/2014/main" val="20000"/>
                    </a:ext>
                  </a:extLst>
                </a:gridCol>
              </a:tblGrid>
              <a:tr h="1066800">
                <a:tc>
                  <a:txBody>
                    <a:bodyPr/>
                    <a:lstStyle/>
                    <a:p>
                      <a:pPr marL="279400" marR="279400" lvl="0" indent="0" algn="l" rtl="0">
                        <a:lnSpc>
                          <a:spcPct val="110000"/>
                        </a:lnSpc>
                        <a:spcBef>
                          <a:spcPts val="800"/>
                        </a:spcBef>
                        <a:spcAft>
                          <a:spcPts val="0"/>
                        </a:spcAft>
                        <a:buNone/>
                      </a:pPr>
                      <a:r>
                        <a:rPr lang="en" sz="1200" dirty="0">
                          <a:solidFill>
                            <a:srgbClr val="D8006C"/>
                          </a:solidFill>
                          <a:highlight>
                            <a:srgbClr val="FFFFFF"/>
                          </a:highlight>
                          <a:latin typeface="Courier New"/>
                          <a:ea typeface="Courier New"/>
                          <a:cs typeface="Courier New"/>
                          <a:sym typeface="Courier New"/>
                        </a:rPr>
                        <a:t>if</a:t>
                      </a:r>
                      <a:r>
                        <a:rPr lang="en" sz="1200" dirty="0">
                          <a:highlight>
                            <a:srgbClr val="FFFFFF"/>
                          </a:highlight>
                          <a:latin typeface="Courier New"/>
                          <a:ea typeface="Courier New"/>
                          <a:cs typeface="Courier New"/>
                          <a:sym typeface="Courier New"/>
                        </a:rPr>
                        <a:t>(boolean_expression){</a:t>
                      </a:r>
                      <a:endParaRPr sz="1200" dirty="0">
                        <a:highlight>
                          <a:srgbClr val="FFFFFF"/>
                        </a:highlight>
                        <a:latin typeface="Courier New"/>
                        <a:ea typeface="Courier New"/>
                        <a:cs typeface="Courier New"/>
                        <a:sym typeface="Courier New"/>
                      </a:endParaRPr>
                    </a:p>
                    <a:p>
                      <a:pPr marL="279400" marR="279400" lvl="0" indent="0" algn="l" rtl="0">
                        <a:lnSpc>
                          <a:spcPct val="110000"/>
                        </a:lnSpc>
                        <a:spcBef>
                          <a:spcPts val="800"/>
                        </a:spcBef>
                        <a:spcAft>
                          <a:spcPts val="0"/>
                        </a:spcAft>
                        <a:buNone/>
                      </a:pPr>
                      <a:r>
                        <a:rPr lang="en" sz="1200" dirty="0">
                          <a:highlight>
                            <a:srgbClr val="FFFFFF"/>
                          </a:highlight>
                          <a:latin typeface="Courier New"/>
                          <a:ea typeface="Courier New"/>
                          <a:cs typeface="Courier New"/>
                          <a:sym typeface="Courier New"/>
                        </a:rPr>
                        <a:t>     if_block_statements</a:t>
                      </a:r>
                      <a:endParaRPr sz="1200" dirty="0">
                        <a:highlight>
                          <a:srgbClr val="FFFFFF"/>
                        </a:highlight>
                        <a:latin typeface="Courier New"/>
                        <a:ea typeface="Courier New"/>
                        <a:cs typeface="Courier New"/>
                        <a:sym typeface="Courier New"/>
                      </a:endParaRPr>
                    </a:p>
                    <a:p>
                      <a:pPr marL="279400" marR="279400" lvl="0" indent="0" algn="l" rtl="0">
                        <a:lnSpc>
                          <a:spcPct val="110000"/>
                        </a:lnSpc>
                        <a:spcBef>
                          <a:spcPts val="800"/>
                        </a:spcBef>
                        <a:spcAft>
                          <a:spcPts val="0"/>
                        </a:spcAft>
                        <a:buNone/>
                      </a:pPr>
                      <a:r>
                        <a:rPr lang="en" sz="1200" dirty="0">
                          <a:highlight>
                            <a:srgbClr val="FFFFFF"/>
                          </a:highlight>
                          <a:latin typeface="Courier New"/>
                          <a:ea typeface="Courier New"/>
                          <a:cs typeface="Courier New"/>
                          <a:sym typeface="Courier New"/>
                        </a:rPr>
                        <a:t> } </a:t>
                      </a:r>
                      <a:r>
                        <a:rPr lang="en" sz="1200" dirty="0">
                          <a:solidFill>
                            <a:srgbClr val="D8006C"/>
                          </a:solidFill>
                          <a:highlight>
                            <a:srgbClr val="FFFFFF"/>
                          </a:highlight>
                          <a:latin typeface="Courier New"/>
                          <a:ea typeface="Courier New"/>
                          <a:cs typeface="Courier New"/>
                          <a:sym typeface="Courier New"/>
                        </a:rPr>
                        <a:t>else</a:t>
                      </a:r>
                      <a:r>
                        <a:rPr lang="en" sz="1200" dirty="0">
                          <a:highlight>
                            <a:srgbClr val="FFFFFF"/>
                          </a:highlight>
                          <a:latin typeface="Courier New"/>
                          <a:ea typeface="Courier New"/>
                          <a:cs typeface="Courier New"/>
                          <a:sym typeface="Courier New"/>
                        </a:rPr>
                        <a:t> {</a:t>
                      </a:r>
                      <a:endParaRPr sz="1200" dirty="0">
                        <a:highlight>
                          <a:srgbClr val="FFFFFF"/>
                        </a:highlight>
                        <a:latin typeface="Courier New"/>
                        <a:ea typeface="Courier New"/>
                        <a:cs typeface="Courier New"/>
                        <a:sym typeface="Courier New"/>
                      </a:endParaRPr>
                    </a:p>
                    <a:p>
                      <a:pPr marL="279400" marR="279400" lvl="0" indent="0" algn="l" rtl="0">
                        <a:lnSpc>
                          <a:spcPct val="110000"/>
                        </a:lnSpc>
                        <a:spcBef>
                          <a:spcPts val="800"/>
                        </a:spcBef>
                        <a:spcAft>
                          <a:spcPts val="0"/>
                        </a:spcAft>
                        <a:buNone/>
                      </a:pPr>
                      <a:r>
                        <a:rPr lang="en" sz="1200" dirty="0">
                          <a:highlight>
                            <a:srgbClr val="FFFFFF"/>
                          </a:highlight>
                          <a:latin typeface="Courier New"/>
                          <a:ea typeface="Courier New"/>
                          <a:cs typeface="Courier New"/>
                          <a:sym typeface="Courier New"/>
                        </a:rPr>
                        <a:t>     else_block_statements</a:t>
                      </a:r>
                      <a:endParaRPr sz="1200" dirty="0">
                        <a:highlight>
                          <a:srgbClr val="FFFFFF"/>
                        </a:highlight>
                        <a:latin typeface="Courier New"/>
                        <a:ea typeface="Courier New"/>
                        <a:cs typeface="Courier New"/>
                        <a:sym typeface="Courier New"/>
                      </a:endParaRPr>
                    </a:p>
                    <a:p>
                      <a:pPr marL="279400" marR="279400" lvl="0" indent="0" algn="l" rtl="0">
                        <a:lnSpc>
                          <a:spcPct val="110000"/>
                        </a:lnSpc>
                        <a:spcBef>
                          <a:spcPts val="800"/>
                        </a:spcBef>
                        <a:spcAft>
                          <a:spcPts val="800"/>
                        </a:spcAft>
                        <a:buNone/>
                      </a:pPr>
                      <a:r>
                        <a:rPr lang="en" sz="1200" dirty="0">
                          <a:highlight>
                            <a:srgbClr val="FFFFFF"/>
                          </a:highlight>
                          <a:latin typeface="Courier New"/>
                          <a:ea typeface="Courier New"/>
                          <a:cs typeface="Courier New"/>
                          <a:sym typeface="Courier New"/>
                        </a:rPr>
                        <a:t> }</a:t>
                      </a:r>
                      <a:endParaRPr sz="1200" dirty="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pic>
        <p:nvPicPr>
          <p:cNvPr id="460" name="Google Shape;460;p57"/>
          <p:cNvPicPr preferRelativeResize="0"/>
          <p:nvPr/>
        </p:nvPicPr>
        <p:blipFill>
          <a:blip r:embed="rId3">
            <a:alphaModFix/>
          </a:blip>
          <a:stretch>
            <a:fillRect/>
          </a:stretch>
        </p:blipFill>
        <p:spPr>
          <a:xfrm>
            <a:off x="4572000" y="825027"/>
            <a:ext cx="4175050" cy="3832826"/>
          </a:xfrm>
          <a:prstGeom prst="rect">
            <a:avLst/>
          </a:prstGeom>
          <a:noFill/>
          <a:ln>
            <a:noFill/>
          </a:ln>
        </p:spPr>
      </p:pic>
      <p:sp>
        <p:nvSpPr>
          <p:cNvPr id="461" name="Google Shape;461;p5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
        <p:nvSpPr>
          <p:cNvPr id="2" name="TextBox 1">
            <a:extLst>
              <a:ext uri="{FF2B5EF4-FFF2-40B4-BE49-F238E27FC236}">
                <a16:creationId xmlns:a16="http://schemas.microsoft.com/office/drawing/2014/main" id="{BEB4427B-FFB1-C6AA-B9B4-19815ED09AB9}"/>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7" name="Google Shape;467;p58"/>
          <p:cNvSpPr txBox="1">
            <a:spLocks noGrp="1"/>
          </p:cNvSpPr>
          <p:nvPr>
            <p:ph type="body" idx="1"/>
          </p:nvPr>
        </p:nvSpPr>
        <p:spPr>
          <a:xfrm>
            <a:off x="98351" y="671000"/>
            <a:ext cx="4054549" cy="3696517"/>
          </a:xfrm>
          <a:prstGeom prst="rect">
            <a:avLst/>
          </a:prstGeom>
        </p:spPr>
        <p:txBody>
          <a:bodyPr spcFirstLastPara="1" wrap="square" lIns="91425" tIns="91425" rIns="91425" bIns="91425" anchor="t" anchorCtr="0">
            <a:normAutofit fontScale="85000" lnSpcReduction="20000"/>
          </a:bodyPr>
          <a:lstStyle/>
          <a:p>
            <a:pPr marL="0" lvl="0" indent="0" algn="l" rtl="0">
              <a:lnSpc>
                <a:spcPct val="110000"/>
              </a:lnSpc>
              <a:spcBef>
                <a:spcPts val="0"/>
              </a:spcBef>
              <a:spcAft>
                <a:spcPts val="0"/>
              </a:spcAft>
              <a:buNone/>
            </a:pPr>
            <a:r>
              <a:rPr lang="en" sz="1200" dirty="0">
                <a:solidFill>
                  <a:srgbClr val="BBBBBB"/>
                </a:solidFill>
                <a:highlight>
                  <a:srgbClr val="FDFDFD"/>
                </a:highlight>
                <a:latin typeface="Courier New"/>
                <a:ea typeface="Courier New"/>
                <a:cs typeface="Courier New"/>
                <a:sym typeface="Courier New"/>
              </a:rPr>
              <a:t># R if..else statement Example</a:t>
            </a:r>
            <a:endParaRPr sz="1200" dirty="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rgbClr val="BBBBBB"/>
                </a:solidFill>
                <a:highlight>
                  <a:srgbClr val="FDFDFD"/>
                </a:highlight>
                <a:latin typeface="Courier New"/>
                <a:ea typeface="Courier New"/>
                <a:cs typeface="Courier New"/>
                <a:sym typeface="Courier New"/>
              </a:rPr>
              <a:t># for TRUE condition</a:t>
            </a:r>
            <a:endParaRPr sz="1200" dirty="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a = 6</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rgbClr val="D8006C"/>
                </a:solidFill>
                <a:highlight>
                  <a:srgbClr val="FDFDFD"/>
                </a:highlight>
                <a:latin typeface="Courier New"/>
                <a:ea typeface="Courier New"/>
                <a:cs typeface="Courier New"/>
                <a:sym typeface="Courier New"/>
              </a:rPr>
              <a:t>if</a:t>
            </a:r>
            <a:r>
              <a:rPr lang="en" sz="1200" dirty="0">
                <a:highlight>
                  <a:srgbClr val="FDFDFD"/>
                </a:highlight>
                <a:latin typeface="Courier New"/>
                <a:ea typeface="Courier New"/>
                <a:cs typeface="Courier New"/>
                <a:sym typeface="Courier New"/>
              </a:rPr>
              <a:t>(a==6){</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"Condition a==6 is TRUE"</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"This is second statement in if block"</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D8006C"/>
                </a:solidFill>
                <a:highlight>
                  <a:srgbClr val="FDFDFD"/>
                </a:highlight>
                <a:latin typeface="Courier New"/>
                <a:ea typeface="Courier New"/>
                <a:cs typeface="Courier New"/>
                <a:sym typeface="Courier New"/>
              </a:rPr>
              <a:t>else</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"Condition a==6 is FALSE"</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"This is second statement in else block"</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rgbClr val="BBBBBB"/>
                </a:solidFill>
                <a:highlight>
                  <a:srgbClr val="FDFDFD"/>
                </a:highlight>
                <a:latin typeface="Courier New"/>
                <a:ea typeface="Courier New"/>
                <a:cs typeface="Courier New"/>
                <a:sym typeface="Courier New"/>
              </a:rPr>
              <a:t># for FALSE condition</a:t>
            </a:r>
            <a:endParaRPr sz="1200" dirty="0">
              <a:solidFill>
                <a:srgbClr val="BBBBBB"/>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b = 7</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rgbClr val="D8006C"/>
                </a:solidFill>
                <a:highlight>
                  <a:srgbClr val="FDFDFD"/>
                </a:highlight>
                <a:latin typeface="Courier New"/>
                <a:ea typeface="Courier New"/>
                <a:cs typeface="Courier New"/>
                <a:sym typeface="Courier New"/>
              </a:rPr>
              <a:t>if</a:t>
            </a:r>
            <a:r>
              <a:rPr lang="en" sz="1200" dirty="0">
                <a:highlight>
                  <a:srgbClr val="FDFDFD"/>
                </a:highlight>
                <a:latin typeface="Courier New"/>
                <a:ea typeface="Courier New"/>
                <a:cs typeface="Courier New"/>
                <a:sym typeface="Courier New"/>
              </a:rPr>
              <a:t>(b==6){</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"Condition b==6 is TRUE"</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"This is second statement in if block"</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D8006C"/>
                </a:solidFill>
                <a:highlight>
                  <a:srgbClr val="FDFDFD"/>
                </a:highlight>
                <a:latin typeface="Courier New"/>
                <a:ea typeface="Courier New"/>
                <a:cs typeface="Courier New"/>
                <a:sym typeface="Courier New"/>
              </a:rPr>
              <a:t>else</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"Condition b==6 is FALSE"</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    </a:t>
            </a:r>
            <a:r>
              <a:rPr lang="en" sz="1200" dirty="0">
                <a:solidFill>
                  <a:srgbClr val="A900FF"/>
                </a:solidFill>
                <a:highlight>
                  <a:srgbClr val="FDFDFD"/>
                </a:highlight>
                <a:latin typeface="Courier New"/>
                <a:ea typeface="Courier New"/>
                <a:cs typeface="Courier New"/>
                <a:sym typeface="Courier New"/>
              </a:rPr>
              <a:t>print </a:t>
            </a:r>
            <a:r>
              <a:rPr lang="en" sz="1200" dirty="0">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"This is second statement in else block"</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dirty="0"/>
          </a:p>
        </p:txBody>
      </p:sp>
      <p:graphicFrame>
        <p:nvGraphicFramePr>
          <p:cNvPr id="468" name="Google Shape;468;p58"/>
          <p:cNvGraphicFramePr/>
          <p:nvPr/>
        </p:nvGraphicFramePr>
        <p:xfrm>
          <a:off x="4152900" y="3183400"/>
          <a:ext cx="4799200" cy="1184118"/>
        </p:xfrm>
        <a:graphic>
          <a:graphicData uri="http://schemas.openxmlformats.org/drawingml/2006/table">
            <a:tbl>
              <a:tblPr>
                <a:noFill/>
                <a:tableStyleId>{0E6B5331-052D-402C-AAC2-0F635A5F6E19}</a:tableStyleId>
              </a:tblPr>
              <a:tblGrid>
                <a:gridCol w="4799200">
                  <a:extLst>
                    <a:ext uri="{9D8B030D-6E8A-4147-A177-3AD203B41FA5}">
                      <a16:colId xmlns:a16="http://schemas.microsoft.com/office/drawing/2014/main" val="20000"/>
                    </a:ext>
                  </a:extLst>
                </a:gridCol>
              </a:tblGrid>
              <a:tr h="1066800">
                <a:tc>
                  <a:txBody>
                    <a:bodyPr/>
                    <a:lstStyle/>
                    <a:p>
                      <a:pPr marL="279400" marR="279400" lvl="0" indent="0" algn="l" rtl="0">
                        <a:lnSpc>
                          <a:spcPct val="110000"/>
                        </a:lnSpc>
                        <a:spcBef>
                          <a:spcPts val="0"/>
                        </a:spcBef>
                        <a:spcAft>
                          <a:spcPts val="0"/>
                        </a:spcAft>
                        <a:buNone/>
                      </a:pPr>
                      <a:r>
                        <a:rPr lang="en" sz="1200" dirty="0">
                          <a:solidFill>
                            <a:schemeClr val="lt1"/>
                          </a:solidFill>
                          <a:highlight>
                            <a:schemeClr val="dk1"/>
                          </a:highlight>
                          <a:latin typeface="Courier New"/>
                          <a:ea typeface="Courier New"/>
                          <a:cs typeface="Courier New"/>
                          <a:sym typeface="Courier New"/>
                        </a:rPr>
                        <a:t>$ Rscript r_if_else_example.R</a:t>
                      </a:r>
                      <a:endParaRPr sz="1200" dirty="0">
                        <a:solidFill>
                          <a:schemeClr val="lt1"/>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chemeClr val="lt1"/>
                          </a:solidFill>
                          <a:highlight>
                            <a:schemeClr val="dk1"/>
                          </a:highlight>
                          <a:latin typeface="Courier New"/>
                          <a:ea typeface="Courier New"/>
                          <a:cs typeface="Courier New"/>
                          <a:sym typeface="Courier New"/>
                        </a:rPr>
                        <a:t>[1] "Condition a==6 is TRUE"</a:t>
                      </a:r>
                      <a:endParaRPr sz="1200" dirty="0">
                        <a:solidFill>
                          <a:schemeClr val="lt1"/>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chemeClr val="lt1"/>
                          </a:solidFill>
                          <a:highlight>
                            <a:schemeClr val="dk1"/>
                          </a:highlight>
                          <a:latin typeface="Courier New"/>
                          <a:ea typeface="Courier New"/>
                          <a:cs typeface="Courier New"/>
                          <a:sym typeface="Courier New"/>
                        </a:rPr>
                        <a:t>[1] "This is second statement in if block"</a:t>
                      </a:r>
                      <a:endParaRPr sz="1200" dirty="0">
                        <a:solidFill>
                          <a:schemeClr val="lt1"/>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chemeClr val="lt1"/>
                          </a:solidFill>
                          <a:highlight>
                            <a:schemeClr val="dk1"/>
                          </a:highlight>
                          <a:latin typeface="Courier New"/>
                          <a:ea typeface="Courier New"/>
                          <a:cs typeface="Courier New"/>
                          <a:sym typeface="Courier New"/>
                        </a:rPr>
                        <a:t>[1] "Condition b==6 is FALSE"</a:t>
                      </a:r>
                      <a:endParaRPr sz="1200" dirty="0">
                        <a:solidFill>
                          <a:schemeClr val="lt1"/>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dirty="0">
                          <a:solidFill>
                            <a:schemeClr val="lt1"/>
                          </a:solidFill>
                          <a:highlight>
                            <a:schemeClr val="dk1"/>
                          </a:highlight>
                          <a:latin typeface="Courier New"/>
                          <a:ea typeface="Courier New"/>
                          <a:cs typeface="Courier New"/>
                          <a:sym typeface="Courier New"/>
                        </a:rPr>
                        <a:t>[1] "This is second statement in else block"</a:t>
                      </a:r>
                      <a:endParaRPr sz="1200" dirty="0">
                        <a:solidFill>
                          <a:schemeClr val="lt1"/>
                        </a:solidFill>
                        <a:highlight>
                          <a:schemeClr val="dk1"/>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470" name="Google Shape;470;p58"/>
          <p:cNvSpPr txBox="1"/>
          <p:nvPr/>
        </p:nvSpPr>
        <p:spPr>
          <a:xfrm>
            <a:off x="4531175" y="2689300"/>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Output</a:t>
            </a:r>
            <a:endParaRPr sz="1150" b="1">
              <a:solidFill>
                <a:schemeClr val="dk1"/>
              </a:solidFill>
              <a:highlight>
                <a:srgbClr val="DDDDDD"/>
              </a:highlight>
            </a:endParaRPr>
          </a:p>
        </p:txBody>
      </p:sp>
      <p:sp>
        <p:nvSpPr>
          <p:cNvPr id="471" name="Google Shape;471;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
        <p:nvSpPr>
          <p:cNvPr id="2" name="TextBox 1">
            <a:extLst>
              <a:ext uri="{FF2B5EF4-FFF2-40B4-BE49-F238E27FC236}">
                <a16:creationId xmlns:a16="http://schemas.microsoft.com/office/drawing/2014/main" id="{277898A7-B0BB-8663-ED4C-068962473D10}"/>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8" name="Google Shape;478;p59"/>
          <p:cNvPicPr preferRelativeResize="0"/>
          <p:nvPr/>
        </p:nvPicPr>
        <p:blipFill>
          <a:blip r:embed="rId3">
            <a:alphaModFix/>
          </a:blip>
          <a:stretch>
            <a:fillRect/>
          </a:stretch>
        </p:blipFill>
        <p:spPr>
          <a:xfrm>
            <a:off x="1303073" y="643701"/>
            <a:ext cx="4619845" cy="3992094"/>
          </a:xfrm>
          <a:prstGeom prst="rect">
            <a:avLst/>
          </a:prstGeom>
          <a:noFill/>
          <a:ln>
            <a:noFill/>
          </a:ln>
        </p:spPr>
      </p:pic>
      <p:sp>
        <p:nvSpPr>
          <p:cNvPr id="479" name="Google Shape;479;p5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4" name="TextBox 3">
            <a:extLst>
              <a:ext uri="{FF2B5EF4-FFF2-40B4-BE49-F238E27FC236}">
                <a16:creationId xmlns:a16="http://schemas.microsoft.com/office/drawing/2014/main" id="{7DF60444-CB2D-5327-F52B-E095FEA345EA}"/>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139700" marR="139700" lvl="0" indent="0" algn="l" rtl="0">
              <a:lnSpc>
                <a:spcPct val="140000"/>
              </a:lnSpc>
              <a:spcBef>
                <a:spcPts val="1800"/>
              </a:spcBef>
              <a:spcAft>
                <a:spcPts val="0"/>
              </a:spcAft>
              <a:buClr>
                <a:schemeClr val="dk1"/>
              </a:buClr>
              <a:buSzPct val="61111"/>
              <a:buFont typeface="Arial"/>
              <a:buNone/>
            </a:pPr>
            <a:r>
              <a:rPr lang="en" sz="1800">
                <a:solidFill>
                  <a:srgbClr val="FF0000"/>
                </a:solidFill>
                <a:highlight>
                  <a:srgbClr val="FFFFFF"/>
                </a:highlight>
                <a:latin typeface="Arial"/>
                <a:ea typeface="Arial"/>
                <a:cs typeface="Arial"/>
                <a:sym typeface="Arial"/>
              </a:rPr>
              <a:t>Example 1 – R If Else If</a:t>
            </a:r>
            <a:endParaRPr sz="1800">
              <a:solidFill>
                <a:srgbClr val="FF0000"/>
              </a:solidFill>
              <a:highlight>
                <a:srgbClr val="FFFFFF"/>
              </a:highlight>
              <a:latin typeface="Arial"/>
              <a:ea typeface="Arial"/>
              <a:cs typeface="Arial"/>
              <a:sym typeface="Arial"/>
            </a:endParaRPr>
          </a:p>
          <a:p>
            <a:pPr marL="0" lvl="0" indent="0" algn="l" rtl="0">
              <a:spcBef>
                <a:spcPts val="400"/>
              </a:spcBef>
              <a:spcAft>
                <a:spcPts val="0"/>
              </a:spcAft>
              <a:buNone/>
            </a:pPr>
            <a:endParaRPr sz="1800">
              <a:solidFill>
                <a:srgbClr val="FF0000"/>
              </a:solidFill>
              <a:highlight>
                <a:srgbClr val="FFFFFF"/>
              </a:highlight>
              <a:latin typeface="Arial"/>
              <a:ea typeface="Arial"/>
              <a:cs typeface="Arial"/>
              <a:sym typeface="Arial"/>
            </a:endParaRPr>
          </a:p>
        </p:txBody>
      </p:sp>
      <p:sp>
        <p:nvSpPr>
          <p:cNvPr id="491" name="Google Shape;491;p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b = 7</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solidFill>
                  <a:srgbClr val="D8006C"/>
                </a:solidFill>
                <a:highlight>
                  <a:srgbClr val="FDFDFD"/>
                </a:highlight>
                <a:latin typeface="Courier New"/>
                <a:ea typeface="Courier New"/>
                <a:cs typeface="Courier New"/>
                <a:sym typeface="Courier New"/>
              </a:rPr>
              <a:t>if</a:t>
            </a:r>
            <a:r>
              <a:rPr lang="en" sz="1200">
                <a:highlight>
                  <a:srgbClr val="FDFDFD"/>
                </a:highlight>
                <a:latin typeface="Courier New"/>
                <a:ea typeface="Courier New"/>
                <a:cs typeface="Courier New"/>
                <a:sym typeface="Courier New"/>
              </a:rPr>
              <a:t>(b==6){</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a:t>
            </a:r>
            <a:r>
              <a:rPr lang="en" sz="1200">
                <a:solidFill>
                  <a:srgbClr val="067D17"/>
                </a:solidFill>
                <a:highlight>
                  <a:srgbClr val="FDFDFD"/>
                </a:highlight>
                <a:latin typeface="Courier New"/>
                <a:ea typeface="Courier New"/>
                <a:cs typeface="Courier New"/>
                <a:sym typeface="Courier New"/>
              </a:rPr>
              <a:t>"Condition b==6 is TRUE"</a:t>
            </a:r>
            <a:r>
              <a:rPr lang="en" sz="1200">
                <a:highlight>
                  <a:srgbClr val="FDFDFD"/>
                </a:highlight>
                <a:latin typeface="Courier New"/>
                <a:ea typeface="Courier New"/>
                <a:cs typeface="Courier New"/>
                <a:sym typeface="Courier New"/>
              </a:rPr>
              <a:t>)</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else</a:t>
            </a: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if</a:t>
            </a:r>
            <a:r>
              <a:rPr lang="en" sz="1200">
                <a:highlight>
                  <a:srgbClr val="FDFDFD"/>
                </a:highlight>
                <a:latin typeface="Courier New"/>
                <a:ea typeface="Courier New"/>
                <a:cs typeface="Courier New"/>
                <a:sym typeface="Courier New"/>
              </a:rPr>
              <a:t>(b==7){</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a:t>
            </a:r>
            <a:r>
              <a:rPr lang="en" sz="1200">
                <a:solidFill>
                  <a:srgbClr val="067D17"/>
                </a:solidFill>
                <a:highlight>
                  <a:srgbClr val="FDFDFD"/>
                </a:highlight>
                <a:latin typeface="Courier New"/>
                <a:ea typeface="Courier New"/>
                <a:cs typeface="Courier New"/>
                <a:sym typeface="Courier New"/>
              </a:rPr>
              <a:t>"Condition b==7 is TRUE"</a:t>
            </a:r>
            <a:r>
              <a:rPr lang="en" sz="1200">
                <a:highlight>
                  <a:srgbClr val="FDFDFD"/>
                </a:highlight>
                <a:latin typeface="Courier New"/>
                <a:ea typeface="Courier New"/>
                <a:cs typeface="Courier New"/>
                <a:sym typeface="Courier New"/>
              </a:rPr>
              <a:t>)</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else</a:t>
            </a: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if</a:t>
            </a:r>
            <a:r>
              <a:rPr lang="en" sz="1200">
                <a:highlight>
                  <a:srgbClr val="FDFDFD"/>
                </a:highlight>
                <a:latin typeface="Courier New"/>
                <a:ea typeface="Courier New"/>
                <a:cs typeface="Courier New"/>
                <a:sym typeface="Courier New"/>
              </a:rPr>
              <a:t>(b==8){</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a:t>
            </a:r>
            <a:r>
              <a:rPr lang="en" sz="1200">
                <a:solidFill>
                  <a:srgbClr val="067D17"/>
                </a:solidFill>
                <a:highlight>
                  <a:srgbClr val="FDFDFD"/>
                </a:highlight>
                <a:latin typeface="Courier New"/>
                <a:ea typeface="Courier New"/>
                <a:cs typeface="Courier New"/>
                <a:sym typeface="Courier New"/>
              </a:rPr>
              <a:t>"Condition b==8 is TRUE"</a:t>
            </a:r>
            <a:r>
              <a:rPr lang="en" sz="1200">
                <a:highlight>
                  <a:srgbClr val="FDFDFD"/>
                </a:highlight>
                <a:latin typeface="Courier New"/>
                <a:ea typeface="Courier New"/>
                <a:cs typeface="Courier New"/>
                <a:sym typeface="Courier New"/>
              </a:rPr>
              <a:t>)</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r>
              <a:rPr lang="en" sz="1200">
                <a:solidFill>
                  <a:srgbClr val="D8006C"/>
                </a:solidFill>
                <a:highlight>
                  <a:srgbClr val="FDFDFD"/>
                </a:highlight>
                <a:latin typeface="Courier New"/>
                <a:ea typeface="Courier New"/>
                <a:cs typeface="Courier New"/>
                <a:sym typeface="Courier New"/>
              </a:rPr>
              <a:t>else</a:t>
            </a:r>
            <a:r>
              <a:rPr lang="en" sz="1200">
                <a:highlight>
                  <a:srgbClr val="FDFDFD"/>
                </a:highlight>
                <a:latin typeface="Courier New"/>
                <a:ea typeface="Courier New"/>
                <a:cs typeface="Courier New"/>
                <a:sym typeface="Courier New"/>
              </a:rPr>
              <a:t>{</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    </a:t>
            </a:r>
            <a:r>
              <a:rPr lang="en" sz="1200">
                <a:solidFill>
                  <a:srgbClr val="A900FF"/>
                </a:solidFill>
                <a:highlight>
                  <a:srgbClr val="FDFDFD"/>
                </a:highlight>
                <a:latin typeface="Courier New"/>
                <a:ea typeface="Courier New"/>
                <a:cs typeface="Courier New"/>
                <a:sym typeface="Courier New"/>
              </a:rPr>
              <a:t>print </a:t>
            </a:r>
            <a:r>
              <a:rPr lang="en" sz="1200">
                <a:highlight>
                  <a:srgbClr val="FDFDFD"/>
                </a:highlight>
                <a:latin typeface="Courier New"/>
                <a:ea typeface="Courier New"/>
                <a:cs typeface="Courier New"/>
                <a:sym typeface="Courier New"/>
              </a:rPr>
              <a:t>(</a:t>
            </a:r>
            <a:r>
              <a:rPr lang="en" sz="1200">
                <a:solidFill>
                  <a:srgbClr val="067D17"/>
                </a:solidFill>
                <a:highlight>
                  <a:srgbClr val="FDFDFD"/>
                </a:highlight>
                <a:latin typeface="Courier New"/>
                <a:ea typeface="Courier New"/>
                <a:cs typeface="Courier New"/>
                <a:sym typeface="Courier New"/>
              </a:rPr>
              <a:t>"No if condition is TRUE for b"</a:t>
            </a:r>
            <a:r>
              <a:rPr lang="en" sz="1200">
                <a:highlight>
                  <a:srgbClr val="FDFDFD"/>
                </a:highlight>
                <a:latin typeface="Courier New"/>
                <a:ea typeface="Courier New"/>
                <a:cs typeface="Courier New"/>
                <a:sym typeface="Courier New"/>
              </a:rPr>
              <a:t>)</a:t>
            </a:r>
            <a:endParaRPr sz="120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 sz="1200">
                <a:highlight>
                  <a:srgbClr val="FDFDFD"/>
                </a:highlight>
                <a:latin typeface="Courier New"/>
                <a:ea typeface="Courier New"/>
                <a:cs typeface="Courier New"/>
                <a:sym typeface="Courier New"/>
              </a:rPr>
              <a:t>}</a:t>
            </a:r>
            <a:endParaRPr sz="1200">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a:p>
        </p:txBody>
      </p:sp>
      <p:graphicFrame>
        <p:nvGraphicFramePr>
          <p:cNvPr id="492" name="Google Shape;492;p61"/>
          <p:cNvGraphicFramePr/>
          <p:nvPr/>
        </p:nvGraphicFramePr>
        <p:xfrm>
          <a:off x="4888725" y="2571750"/>
          <a:ext cx="4114950" cy="781782"/>
        </p:xfrm>
        <a:graphic>
          <a:graphicData uri="http://schemas.openxmlformats.org/drawingml/2006/table">
            <a:tbl>
              <a:tblPr>
                <a:noFill/>
                <a:tableStyleId>{0E6B5331-052D-402C-AAC2-0F635A5F6E19}</a:tableStyleId>
              </a:tblPr>
              <a:tblGrid>
                <a:gridCol w="4114950">
                  <a:extLst>
                    <a:ext uri="{9D8B030D-6E8A-4147-A177-3AD203B41FA5}">
                      <a16:colId xmlns:a16="http://schemas.microsoft.com/office/drawing/2014/main" val="20000"/>
                    </a:ext>
                  </a:extLst>
                </a:gridCol>
              </a:tblGrid>
              <a:tr h="428625">
                <a:tc>
                  <a:txBody>
                    <a:bodyPr/>
                    <a:lstStyle/>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 Rscript r_if_else_if_else_example.R</a:t>
                      </a:r>
                      <a:endParaRPr sz="1200">
                        <a:solidFill>
                          <a:srgbClr val="EEEEEE"/>
                        </a:solidFill>
                        <a:highlight>
                          <a:schemeClr val="dk1"/>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EEEEEE"/>
                          </a:solidFill>
                          <a:highlight>
                            <a:schemeClr val="dk1"/>
                          </a:highlight>
                          <a:latin typeface="Courier New"/>
                          <a:ea typeface="Courier New"/>
                          <a:cs typeface="Courier New"/>
                          <a:sym typeface="Courier New"/>
                        </a:rPr>
                        <a:t>[1] "Condition b==7 is TRUE"</a:t>
                      </a:r>
                      <a:endParaRPr sz="1200">
                        <a:solidFill>
                          <a:srgbClr val="EEEEEE"/>
                        </a:solidFill>
                        <a:highlight>
                          <a:schemeClr val="dk1"/>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493" name="Google Shape;493;p61"/>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279400" marR="279400" lvl="0" indent="0" algn="just" rtl="0">
              <a:lnSpc>
                <a:spcPct val="150000"/>
              </a:lnSpc>
              <a:spcBef>
                <a:spcPts val="800"/>
              </a:spcBef>
              <a:spcAft>
                <a:spcPts val="0"/>
              </a:spcAft>
              <a:buNone/>
            </a:pPr>
            <a:endParaRPr sz="1150" b="1">
              <a:highlight>
                <a:srgbClr val="DDDDDD"/>
              </a:highlight>
            </a:endParaRPr>
          </a:p>
        </p:txBody>
      </p:sp>
      <p:sp>
        <p:nvSpPr>
          <p:cNvPr id="494" name="Google Shape;494;p61"/>
          <p:cNvSpPr txBox="1"/>
          <p:nvPr/>
        </p:nvSpPr>
        <p:spPr>
          <a:xfrm>
            <a:off x="5826075" y="1926475"/>
            <a:ext cx="3000000" cy="3618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a:solidFill>
                  <a:schemeClr val="dk1"/>
                </a:solidFill>
                <a:highlight>
                  <a:srgbClr val="DDDDDD"/>
                </a:highlight>
              </a:rPr>
              <a:t>Output</a:t>
            </a:r>
            <a:endParaRPr/>
          </a:p>
        </p:txBody>
      </p:sp>
      <p:sp>
        <p:nvSpPr>
          <p:cNvPr id="495" name="Google Shape;495;p6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2" name="TextBox 1">
            <a:extLst>
              <a:ext uri="{FF2B5EF4-FFF2-40B4-BE49-F238E27FC236}">
                <a16:creationId xmlns:a16="http://schemas.microsoft.com/office/drawing/2014/main" id="{4083515F-F57A-1BB8-27A8-4467C837AEAA}"/>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1" name="Google Shape;501;p62"/>
          <p:cNvSpPr txBox="1">
            <a:spLocks noGrp="1"/>
          </p:cNvSpPr>
          <p:nvPr>
            <p:ph type="body" idx="1"/>
          </p:nvPr>
        </p:nvSpPr>
        <p:spPr>
          <a:xfrm>
            <a:off x="407550" y="1609840"/>
            <a:ext cx="7688700" cy="2261100"/>
          </a:xfrm>
          <a:prstGeom prst="rect">
            <a:avLst/>
          </a:prstGeom>
        </p:spPr>
        <p:txBody>
          <a:bodyPr spcFirstLastPara="1" wrap="square" lIns="91425" tIns="91425" rIns="91425" bIns="91425" anchor="t" anchorCtr="0">
            <a:normAutofit fontScale="77500" lnSpcReduction="20000"/>
          </a:bodyPr>
          <a:lstStyle/>
          <a:p>
            <a:pPr marL="139700" marR="139700" lvl="0" indent="0" algn="just" rtl="0">
              <a:lnSpc>
                <a:spcPct val="150000"/>
              </a:lnSpc>
              <a:spcBef>
                <a:spcPts val="1300"/>
              </a:spcBef>
              <a:spcAft>
                <a:spcPts val="0"/>
              </a:spcAft>
              <a:buClr>
                <a:schemeClr val="dk1"/>
              </a:buClr>
              <a:buSzPct val="77593"/>
              <a:buFont typeface="Arial"/>
              <a:buNone/>
            </a:pPr>
            <a:r>
              <a:rPr lang="en" sz="1417" dirty="0">
                <a:latin typeface="Arial"/>
                <a:ea typeface="Arial"/>
                <a:cs typeface="Arial"/>
                <a:sym typeface="Arial"/>
              </a:rPr>
              <a:t>R switch statement selects one of the cases, based on the value of an expression.</a:t>
            </a:r>
            <a:endParaRPr sz="1417" dirty="0">
              <a:latin typeface="Arial"/>
              <a:ea typeface="Arial"/>
              <a:cs typeface="Arial"/>
              <a:sym typeface="Arial"/>
            </a:endParaRPr>
          </a:p>
          <a:p>
            <a:pPr marL="139700" marR="139700" lvl="0" indent="0" algn="just" rtl="0">
              <a:lnSpc>
                <a:spcPct val="150000"/>
              </a:lnSpc>
              <a:spcBef>
                <a:spcPts val="1300"/>
              </a:spcBef>
              <a:spcAft>
                <a:spcPts val="0"/>
              </a:spcAft>
              <a:buClr>
                <a:schemeClr val="dk1"/>
              </a:buClr>
              <a:buSzPct val="77593"/>
              <a:buFont typeface="Arial"/>
              <a:buNone/>
            </a:pPr>
            <a:r>
              <a:rPr lang="en" sz="1417" dirty="0">
                <a:latin typeface="Arial"/>
                <a:ea typeface="Arial"/>
                <a:cs typeface="Arial"/>
                <a:sym typeface="Arial"/>
              </a:rPr>
              <a:t>There are two ways in which one of the cases is selected: based on index or matching value.</a:t>
            </a:r>
            <a:endParaRPr sz="1417" dirty="0">
              <a:latin typeface="Arial"/>
              <a:ea typeface="Arial"/>
              <a:cs typeface="Arial"/>
              <a:sym typeface="Arial"/>
            </a:endParaRPr>
          </a:p>
          <a:p>
            <a:pPr marL="812800" marR="76200" lvl="0" indent="-262068" algn="l" rtl="0">
              <a:lnSpc>
                <a:spcPct val="175000"/>
              </a:lnSpc>
              <a:spcBef>
                <a:spcPts val="1300"/>
              </a:spcBef>
              <a:spcAft>
                <a:spcPts val="0"/>
              </a:spcAft>
              <a:buSzPct val="100000"/>
              <a:buFont typeface="Arial"/>
              <a:buAutoNum type="arabicPeriod"/>
            </a:pPr>
            <a:r>
              <a:rPr lang="en" sz="1317" b="1" dirty="0">
                <a:latin typeface="Arial"/>
                <a:ea typeface="Arial"/>
                <a:cs typeface="Arial"/>
                <a:sym typeface="Arial"/>
              </a:rPr>
              <a:t>Switch based on Index</a:t>
            </a:r>
            <a:r>
              <a:rPr lang="en" sz="1317" dirty="0">
                <a:latin typeface="Arial"/>
                <a:ea typeface="Arial"/>
                <a:cs typeface="Arial"/>
                <a:sym typeface="Arial"/>
              </a:rPr>
              <a:t> – If the cases are just values and the expression evaluates to a number, then the expression’s value is used as index to select the case.</a:t>
            </a:r>
            <a:endParaRPr sz="1317" dirty="0">
              <a:latin typeface="Arial"/>
              <a:ea typeface="Arial"/>
              <a:cs typeface="Arial"/>
              <a:sym typeface="Arial"/>
            </a:endParaRPr>
          </a:p>
          <a:p>
            <a:pPr marL="812800" marR="76200" lvl="0" indent="-262068" algn="l" rtl="0">
              <a:lnSpc>
                <a:spcPct val="175000"/>
              </a:lnSpc>
              <a:spcBef>
                <a:spcPts val="0"/>
              </a:spcBef>
              <a:spcAft>
                <a:spcPts val="0"/>
              </a:spcAft>
              <a:buSzPct val="100000"/>
              <a:buFont typeface="Arial"/>
              <a:buAutoNum type="arabicPeriod"/>
            </a:pPr>
            <a:r>
              <a:rPr lang="en" sz="1317" b="1" dirty="0">
                <a:latin typeface="Arial"/>
                <a:ea typeface="Arial"/>
                <a:cs typeface="Arial"/>
                <a:sym typeface="Arial"/>
              </a:rPr>
              <a:t>Switch based on Matching Value</a:t>
            </a:r>
            <a:r>
              <a:rPr lang="en" sz="1317" dirty="0">
                <a:latin typeface="Arial"/>
                <a:ea typeface="Arial"/>
                <a:cs typeface="Arial"/>
                <a:sym typeface="Arial"/>
              </a:rPr>
              <a:t> – If cases have both case value and output value like </a:t>
            </a:r>
            <a:r>
              <a:rPr lang="en" sz="1317" dirty="0">
                <a:highlight>
                  <a:srgbClr val="F5F5F5"/>
                </a:highlight>
                <a:latin typeface="Arial"/>
                <a:ea typeface="Arial"/>
                <a:cs typeface="Arial"/>
                <a:sym typeface="Arial"/>
              </a:rPr>
              <a:t>case_1=value1</a:t>
            </a:r>
            <a:r>
              <a:rPr lang="en" sz="1317" dirty="0">
                <a:latin typeface="Arial"/>
                <a:ea typeface="Arial"/>
                <a:cs typeface="Arial"/>
                <a:sym typeface="Arial"/>
              </a:rPr>
              <a:t>, then the expression value is matched against cases. When there is a match with a case, the corresponding value is the output.</a:t>
            </a:r>
            <a:endParaRPr sz="1317" dirty="0">
              <a:latin typeface="Arial"/>
              <a:ea typeface="Arial"/>
              <a:cs typeface="Arial"/>
              <a:sym typeface="Arial"/>
            </a:endParaRPr>
          </a:p>
          <a:p>
            <a:pPr marL="457200" marR="76200" lvl="0" indent="0" algn="l" rtl="0">
              <a:lnSpc>
                <a:spcPct val="175000"/>
              </a:lnSpc>
              <a:spcBef>
                <a:spcPts val="3600"/>
              </a:spcBef>
              <a:spcAft>
                <a:spcPts val="0"/>
              </a:spcAft>
              <a:buNone/>
            </a:pPr>
            <a:endParaRPr sz="1200" dirty="0">
              <a:latin typeface="Arial"/>
              <a:ea typeface="Arial"/>
              <a:cs typeface="Arial"/>
              <a:sym typeface="Arial"/>
            </a:endParaRPr>
          </a:p>
          <a:p>
            <a:pPr marL="0" lvl="0" indent="0" algn="l" rtl="0">
              <a:spcBef>
                <a:spcPts val="3600"/>
              </a:spcBef>
              <a:spcAft>
                <a:spcPts val="1200"/>
              </a:spcAft>
              <a:buNone/>
            </a:pPr>
            <a:endParaRPr dirty="0"/>
          </a:p>
        </p:txBody>
      </p:sp>
      <p:graphicFrame>
        <p:nvGraphicFramePr>
          <p:cNvPr id="502" name="Google Shape;502;p62"/>
          <p:cNvGraphicFramePr/>
          <p:nvPr>
            <p:extLst>
              <p:ext uri="{D42A27DB-BD31-4B8C-83A1-F6EECF244321}">
                <p14:modId xmlns:p14="http://schemas.microsoft.com/office/powerpoint/2010/main" val="3511473912"/>
              </p:ext>
            </p:extLst>
          </p:nvPr>
        </p:nvGraphicFramePr>
        <p:xfrm>
          <a:off x="620201" y="3722428"/>
          <a:ext cx="6143625" cy="379446"/>
        </p:xfrm>
        <a:graphic>
          <a:graphicData uri="http://schemas.openxmlformats.org/drawingml/2006/table">
            <a:tbl>
              <a:tblPr>
                <a:noFill/>
                <a:tableStyleId>{0E6B5331-052D-402C-AAC2-0F635A5F6E19}</a:tableStyleId>
              </a:tblPr>
              <a:tblGrid>
                <a:gridCol w="6143625">
                  <a:extLst>
                    <a:ext uri="{9D8B030D-6E8A-4147-A177-3AD203B41FA5}">
                      <a16:colId xmlns:a16="http://schemas.microsoft.com/office/drawing/2014/main" val="20000"/>
                    </a:ext>
                  </a:extLst>
                </a:gridCol>
              </a:tblGrid>
              <a:tr h="209550">
                <a:tc>
                  <a:txBody>
                    <a:bodyPr/>
                    <a:lstStyle/>
                    <a:p>
                      <a:pPr marL="279400" marR="279400" lvl="0" indent="0" algn="l" rtl="0">
                        <a:lnSpc>
                          <a:spcPct val="110000"/>
                        </a:lnSpc>
                        <a:spcBef>
                          <a:spcPts val="800"/>
                        </a:spcBef>
                        <a:spcAft>
                          <a:spcPts val="800"/>
                        </a:spcAft>
                        <a:buNone/>
                      </a:pPr>
                      <a:r>
                        <a:rPr lang="en" sz="1200" dirty="0">
                          <a:solidFill>
                            <a:srgbClr val="A900FF"/>
                          </a:solidFill>
                          <a:highlight>
                            <a:srgbClr val="FFFFFF"/>
                          </a:highlight>
                          <a:latin typeface="Courier New"/>
                          <a:ea typeface="Courier New"/>
                          <a:cs typeface="Courier New"/>
                          <a:sym typeface="Courier New"/>
                        </a:rPr>
                        <a:t>switch</a:t>
                      </a:r>
                      <a:r>
                        <a:rPr lang="en" sz="1200" dirty="0">
                          <a:highlight>
                            <a:srgbClr val="FFFFFF"/>
                          </a:highlight>
                          <a:latin typeface="Courier New"/>
                          <a:ea typeface="Courier New"/>
                          <a:cs typeface="Courier New"/>
                          <a:sym typeface="Courier New"/>
                        </a:rPr>
                        <a:t>(expression, value1, value2, value3, ...)</a:t>
                      </a:r>
                      <a:endParaRPr sz="1200" dirty="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503" name="Google Shape;503;p62"/>
          <p:cNvSpPr txBox="1"/>
          <p:nvPr/>
        </p:nvSpPr>
        <p:spPr>
          <a:xfrm>
            <a:off x="238835" y="816975"/>
            <a:ext cx="8179315" cy="561931"/>
          </a:xfrm>
          <a:prstGeom prst="rect">
            <a:avLst/>
          </a:prstGeom>
          <a:noFill/>
          <a:ln>
            <a:noFill/>
          </a:ln>
        </p:spPr>
        <p:txBody>
          <a:bodyPr spcFirstLastPara="1" wrap="square" lIns="91425" tIns="91425" rIns="91425" bIns="91425" anchor="ctr" anchorCtr="0">
            <a:noAutofit/>
          </a:bodyPr>
          <a:lstStyle/>
          <a:p>
            <a:pPr marL="139700" marR="139700" lvl="0" indent="0" algn="l" rtl="0">
              <a:lnSpc>
                <a:spcPct val="140000"/>
              </a:lnSpc>
              <a:spcBef>
                <a:spcPts val="1800"/>
              </a:spcBef>
              <a:spcAft>
                <a:spcPts val="0"/>
              </a:spcAft>
              <a:buNone/>
            </a:pPr>
            <a:r>
              <a:rPr lang="en" sz="1800">
                <a:solidFill>
                  <a:srgbClr val="FF0000"/>
                </a:solidFill>
                <a:highlight>
                  <a:srgbClr val="FFFFFF"/>
                </a:highlight>
              </a:rPr>
              <a:t>Switch based on Index</a:t>
            </a:r>
            <a:endParaRPr sz="1800">
              <a:solidFill>
                <a:srgbClr val="FF0000"/>
              </a:solidFill>
              <a:highlight>
                <a:srgbClr val="FFFFFF"/>
              </a:highlight>
            </a:endParaRPr>
          </a:p>
          <a:p>
            <a:pPr marL="139700" marR="139700" lvl="0" indent="0" algn="just" rtl="0">
              <a:lnSpc>
                <a:spcPct val="150000"/>
              </a:lnSpc>
              <a:spcBef>
                <a:spcPts val="1300"/>
              </a:spcBef>
              <a:spcAft>
                <a:spcPts val="1300"/>
              </a:spcAft>
              <a:buNone/>
            </a:pPr>
            <a:r>
              <a:rPr lang="en" sz="1300"/>
              <a:t>The syntax of Switch statement which selects one of the cases based on index is</a:t>
            </a:r>
            <a:endParaRPr sz="1300"/>
          </a:p>
        </p:txBody>
      </p:sp>
      <p:sp>
        <p:nvSpPr>
          <p:cNvPr id="504" name="Google Shape;504;p6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2" name="TextBox 1">
            <a:extLst>
              <a:ext uri="{FF2B5EF4-FFF2-40B4-BE49-F238E27FC236}">
                <a16:creationId xmlns:a16="http://schemas.microsoft.com/office/drawing/2014/main" id="{8AC9465E-B20F-D5E7-FA59-DCE43F8E087A}"/>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3"/>
          <p:cNvSpPr txBox="1">
            <a:spLocks noGrp="1"/>
          </p:cNvSpPr>
          <p:nvPr>
            <p:ph type="title"/>
          </p:nvPr>
        </p:nvSpPr>
        <p:spPr>
          <a:xfrm>
            <a:off x="98351" y="740403"/>
            <a:ext cx="7688700" cy="535200"/>
          </a:xfrm>
          <a:prstGeom prst="rect">
            <a:avLst/>
          </a:prstGeom>
        </p:spPr>
        <p:txBody>
          <a:bodyPr spcFirstLastPara="1" wrap="square" lIns="91425" tIns="91425" rIns="91425" bIns="91425" anchor="t" anchorCtr="0">
            <a:normAutofit fontScale="90000"/>
          </a:bodyPr>
          <a:lstStyle/>
          <a:p>
            <a:pPr marL="139700" marR="139700" lvl="0" indent="0" algn="l" rtl="0">
              <a:lnSpc>
                <a:spcPct val="140000"/>
              </a:lnSpc>
              <a:spcBef>
                <a:spcPts val="1300"/>
              </a:spcBef>
              <a:spcAft>
                <a:spcPts val="0"/>
              </a:spcAft>
              <a:buClr>
                <a:schemeClr val="dk1"/>
              </a:buClr>
              <a:buSzPct val="84615"/>
              <a:buFont typeface="Arial"/>
              <a:buNone/>
            </a:pPr>
            <a:r>
              <a:rPr lang="en" sz="1300" b="1" dirty="0">
                <a:highlight>
                  <a:srgbClr val="FFFFFF"/>
                </a:highlight>
                <a:latin typeface="Arial"/>
                <a:ea typeface="Arial"/>
                <a:cs typeface="Arial"/>
                <a:sym typeface="Arial"/>
              </a:rPr>
              <a:t>Example 1</a:t>
            </a:r>
            <a:endParaRPr sz="1300" b="1" dirty="0">
              <a:highlight>
                <a:srgbClr val="FFFFFF"/>
              </a:highlight>
              <a:latin typeface="Arial"/>
              <a:ea typeface="Arial"/>
              <a:cs typeface="Arial"/>
              <a:sym typeface="Arial"/>
            </a:endParaRPr>
          </a:p>
          <a:p>
            <a:pPr marL="0" lvl="0" indent="0" algn="l" rtl="0">
              <a:spcBef>
                <a:spcPts val="300"/>
              </a:spcBef>
              <a:spcAft>
                <a:spcPts val="0"/>
              </a:spcAft>
              <a:buNone/>
            </a:pPr>
            <a:endParaRPr dirty="0"/>
          </a:p>
        </p:txBody>
      </p:sp>
      <p:sp>
        <p:nvSpPr>
          <p:cNvPr id="510" name="Google Shape;510;p63"/>
          <p:cNvSpPr txBox="1">
            <a:spLocks noGrp="1"/>
          </p:cNvSpPr>
          <p:nvPr>
            <p:ph type="body" idx="1"/>
          </p:nvPr>
        </p:nvSpPr>
        <p:spPr>
          <a:xfrm>
            <a:off x="367943" y="1275603"/>
            <a:ext cx="7688700" cy="2261100"/>
          </a:xfrm>
          <a:prstGeom prst="rect">
            <a:avLst/>
          </a:prstGeom>
        </p:spPr>
        <p:txBody>
          <a:bodyPr spcFirstLastPara="1" wrap="square" lIns="91425" tIns="91425" rIns="91425" bIns="91425" anchor="t" anchorCtr="0">
            <a:normAutofit fontScale="85000" lnSpcReduction="20000"/>
          </a:bodyPr>
          <a:lstStyle/>
          <a:p>
            <a:pPr marL="139700" marR="139700" lvl="0" indent="0" algn="just" rtl="0">
              <a:lnSpc>
                <a:spcPct val="150000"/>
              </a:lnSpc>
              <a:spcBef>
                <a:spcPts val="1300"/>
              </a:spcBef>
              <a:spcAft>
                <a:spcPts val="0"/>
              </a:spcAft>
              <a:buClr>
                <a:schemeClr val="dk1"/>
              </a:buClr>
              <a:buSzPct val="84615"/>
              <a:buFont typeface="Arial"/>
              <a:buNone/>
            </a:pPr>
            <a:r>
              <a:rPr lang="en" sz="1300" dirty="0">
                <a:latin typeface="Arial"/>
                <a:ea typeface="Arial"/>
                <a:cs typeface="Arial"/>
                <a:sym typeface="Arial"/>
              </a:rPr>
              <a:t>In this example, we will use switch statement based on index. The value of y, is taken as index.</a:t>
            </a:r>
            <a:endParaRPr sz="1300" dirty="0">
              <a:latin typeface="Arial"/>
              <a:ea typeface="Arial"/>
              <a:cs typeface="Arial"/>
              <a:sym typeface="Arial"/>
            </a:endParaRPr>
          </a:p>
          <a:p>
            <a:pPr marL="0" lvl="0" indent="0" algn="l" rtl="0">
              <a:lnSpc>
                <a:spcPct val="110000"/>
              </a:lnSpc>
              <a:spcBef>
                <a:spcPts val="130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y &lt;- 3</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 </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x &lt;- </a:t>
            </a:r>
            <a:r>
              <a:rPr lang="en" sz="1200" dirty="0">
                <a:solidFill>
                  <a:srgbClr val="A900FF"/>
                </a:solidFill>
                <a:highlight>
                  <a:srgbClr val="FDFDFD"/>
                </a:highlight>
                <a:latin typeface="Courier New"/>
                <a:ea typeface="Courier New"/>
                <a:cs typeface="Courier New"/>
                <a:sym typeface="Courier New"/>
              </a:rPr>
              <a:t>switch</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    y,</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    </a:t>
            </a:r>
            <a:r>
              <a:rPr lang="en" sz="1200" dirty="0">
                <a:solidFill>
                  <a:srgbClr val="067D17"/>
                </a:solidFill>
                <a:highlight>
                  <a:srgbClr val="FDFDFD"/>
                </a:highlight>
                <a:latin typeface="Courier New"/>
                <a:ea typeface="Courier New"/>
                <a:cs typeface="Courier New"/>
                <a:sym typeface="Courier New"/>
              </a:rPr>
              <a:t>"Good Morning"</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    </a:t>
            </a:r>
            <a:r>
              <a:rPr lang="en" sz="1200" dirty="0">
                <a:solidFill>
                  <a:srgbClr val="067D17"/>
                </a:solidFill>
                <a:highlight>
                  <a:srgbClr val="FDFDFD"/>
                </a:highlight>
                <a:latin typeface="Courier New"/>
                <a:ea typeface="Courier New"/>
                <a:cs typeface="Courier New"/>
                <a:sym typeface="Courier New"/>
              </a:rPr>
              <a:t>"Good Afternoon"</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    </a:t>
            </a:r>
            <a:r>
              <a:rPr lang="en" sz="1200" dirty="0">
                <a:solidFill>
                  <a:srgbClr val="067D17"/>
                </a:solidFill>
                <a:highlight>
                  <a:srgbClr val="FDFDFD"/>
                </a:highlight>
                <a:latin typeface="Courier New"/>
                <a:ea typeface="Courier New"/>
                <a:cs typeface="Courier New"/>
                <a:sym typeface="Courier New"/>
              </a:rPr>
              <a:t>"Good Evening"</a:t>
            </a: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    </a:t>
            </a:r>
            <a:r>
              <a:rPr lang="en" sz="1200" dirty="0">
                <a:solidFill>
                  <a:srgbClr val="067D17"/>
                </a:solidFill>
                <a:highlight>
                  <a:srgbClr val="FDFDFD"/>
                </a:highlight>
                <a:latin typeface="Courier New"/>
                <a:ea typeface="Courier New"/>
                <a:cs typeface="Courier New"/>
                <a:sym typeface="Courier New"/>
              </a:rPr>
              <a:t>"Good Night"</a:t>
            </a:r>
            <a:endParaRPr sz="1200" dirty="0">
              <a:solidFill>
                <a:srgbClr val="067D17"/>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highlight>
                  <a:srgbClr val="FDFDFD"/>
                </a:highlight>
                <a:latin typeface="Courier New"/>
                <a:ea typeface="Courier New"/>
                <a:cs typeface="Courier New"/>
                <a:sym typeface="Courier New"/>
              </a:rPr>
              <a:t> </a:t>
            </a:r>
            <a:endParaRPr sz="1200" dirty="0">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ct val="91666"/>
              <a:buFont typeface="Arial"/>
              <a:buNone/>
            </a:pPr>
            <a:r>
              <a:rPr lang="en" sz="1200" dirty="0">
                <a:solidFill>
                  <a:srgbClr val="A900FF"/>
                </a:solidFill>
                <a:highlight>
                  <a:srgbClr val="FDFDFD"/>
                </a:highlight>
                <a:latin typeface="Courier New"/>
                <a:ea typeface="Courier New"/>
                <a:cs typeface="Courier New"/>
                <a:sym typeface="Courier New"/>
              </a:rPr>
              <a:t>print</a:t>
            </a:r>
            <a:r>
              <a:rPr lang="en" sz="1200" dirty="0">
                <a:highlight>
                  <a:srgbClr val="FDFDFD"/>
                </a:highlight>
                <a:latin typeface="Courier New"/>
                <a:ea typeface="Courier New"/>
                <a:cs typeface="Courier New"/>
                <a:sym typeface="Courier New"/>
              </a:rPr>
              <a:t>(x)</a:t>
            </a:r>
            <a:endParaRPr sz="1200" dirty="0">
              <a:highlight>
                <a:srgbClr val="FDFDFD"/>
              </a:highlight>
              <a:latin typeface="Courier New"/>
              <a:ea typeface="Courier New"/>
              <a:cs typeface="Courier New"/>
              <a:sym typeface="Courier New"/>
            </a:endParaRPr>
          </a:p>
          <a:p>
            <a:pPr marL="0" lvl="0" indent="0" algn="l" rtl="0">
              <a:spcBef>
                <a:spcPts val="0"/>
              </a:spcBef>
              <a:spcAft>
                <a:spcPts val="1200"/>
              </a:spcAft>
              <a:buNone/>
            </a:pPr>
            <a:endParaRPr dirty="0"/>
          </a:p>
        </p:txBody>
      </p:sp>
      <p:sp>
        <p:nvSpPr>
          <p:cNvPr id="511" name="Google Shape;511;p63"/>
          <p:cNvSpPr txBox="1"/>
          <p:nvPr/>
        </p:nvSpPr>
        <p:spPr>
          <a:xfrm>
            <a:off x="1572000" y="3372993"/>
            <a:ext cx="3000000" cy="619500"/>
          </a:xfrm>
          <a:prstGeom prst="rect">
            <a:avLst/>
          </a:prstGeom>
          <a:noFill/>
          <a:ln>
            <a:noFill/>
          </a:ln>
        </p:spPr>
        <p:txBody>
          <a:bodyPr spcFirstLastPara="1" wrap="square" lIns="91425" tIns="91425" rIns="91425" bIns="91425" anchor="t" anchorCtr="0">
            <a:spAutoFit/>
          </a:bodyPr>
          <a:lstStyle/>
          <a:p>
            <a:pPr marL="279400" marR="279400" lvl="0" indent="0" algn="just" rtl="0">
              <a:lnSpc>
                <a:spcPct val="150000"/>
              </a:lnSpc>
              <a:spcBef>
                <a:spcPts val="800"/>
              </a:spcBef>
              <a:spcAft>
                <a:spcPts val="0"/>
              </a:spcAft>
              <a:buNone/>
            </a:pPr>
            <a:r>
              <a:rPr lang="en" sz="1150" b="1" dirty="0">
                <a:solidFill>
                  <a:schemeClr val="dk1"/>
                </a:solidFill>
                <a:highlight>
                  <a:srgbClr val="DDDDDD"/>
                </a:highlight>
              </a:rPr>
              <a:t>Output</a:t>
            </a:r>
            <a:endParaRPr sz="1150" b="1" dirty="0">
              <a:solidFill>
                <a:schemeClr val="dk1"/>
              </a:solidFill>
              <a:highlight>
                <a:srgbClr val="DDDDDD"/>
              </a:highlight>
            </a:endParaRPr>
          </a:p>
          <a:p>
            <a:pPr marL="0" lvl="0" indent="0" algn="l" rtl="0">
              <a:lnSpc>
                <a:spcPct val="115000"/>
              </a:lnSpc>
              <a:spcBef>
                <a:spcPts val="0"/>
              </a:spcBef>
              <a:spcAft>
                <a:spcPts val="0"/>
              </a:spcAft>
              <a:buNone/>
            </a:pPr>
            <a:endParaRPr sz="1100" b="1" dirty="0">
              <a:solidFill>
                <a:schemeClr val="dk1"/>
              </a:solidFill>
            </a:endParaRPr>
          </a:p>
        </p:txBody>
      </p:sp>
      <p:pic>
        <p:nvPicPr>
          <p:cNvPr id="512" name="Google Shape;512;p63"/>
          <p:cNvPicPr preferRelativeResize="0"/>
          <p:nvPr/>
        </p:nvPicPr>
        <p:blipFill>
          <a:blip r:embed="rId3">
            <a:alphaModFix/>
          </a:blip>
          <a:stretch>
            <a:fillRect/>
          </a:stretch>
        </p:blipFill>
        <p:spPr>
          <a:xfrm>
            <a:off x="2703100" y="3442800"/>
            <a:ext cx="5754725" cy="1126000"/>
          </a:xfrm>
          <a:prstGeom prst="rect">
            <a:avLst/>
          </a:prstGeom>
          <a:noFill/>
          <a:ln>
            <a:noFill/>
          </a:ln>
        </p:spPr>
      </p:pic>
      <p:sp>
        <p:nvSpPr>
          <p:cNvPr id="513" name="Google Shape;513;p6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2" name="TextBox 1">
            <a:extLst>
              <a:ext uri="{FF2B5EF4-FFF2-40B4-BE49-F238E27FC236}">
                <a16:creationId xmlns:a16="http://schemas.microsoft.com/office/drawing/2014/main" id="{F1567E44-017F-CC6F-2A24-83987E80C06A}"/>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of R</a:t>
            </a:r>
            <a:endParaRPr/>
          </a:p>
        </p:txBody>
      </p:sp>
      <p:sp>
        <p:nvSpPr>
          <p:cNvPr id="128" name="Google Shape;128;p18"/>
          <p:cNvSpPr txBox="1"/>
          <p:nvPr/>
        </p:nvSpPr>
        <p:spPr>
          <a:xfrm>
            <a:off x="209375" y="1346925"/>
            <a:ext cx="3000000" cy="309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a:p>
          <a:p>
            <a:pPr marL="457200" lvl="0" indent="-342900" algn="l" rtl="0">
              <a:lnSpc>
                <a:spcPct val="115000"/>
              </a:lnSpc>
              <a:spcBef>
                <a:spcPts val="1200"/>
              </a:spcBef>
              <a:spcAft>
                <a:spcPts val="0"/>
              </a:spcAft>
              <a:buClr>
                <a:srgbClr val="202124"/>
              </a:buClr>
              <a:buSzPts val="1800"/>
              <a:buChar char="●"/>
            </a:pPr>
            <a:r>
              <a:rPr lang="en" sz="1300">
                <a:solidFill>
                  <a:srgbClr val="202124"/>
                </a:solidFill>
                <a:highlight>
                  <a:schemeClr val="lt1"/>
                </a:highlight>
              </a:rPr>
              <a:t>E-Commerce.</a:t>
            </a:r>
            <a:endParaRPr sz="1300">
              <a:solidFill>
                <a:srgbClr val="202124"/>
              </a:solidFill>
              <a:highlight>
                <a:schemeClr val="lt1"/>
              </a:highlight>
            </a:endParaRPr>
          </a:p>
          <a:p>
            <a:pPr marL="457200" lvl="0" indent="-342900" algn="l" rtl="0">
              <a:lnSpc>
                <a:spcPct val="115000"/>
              </a:lnSpc>
              <a:spcBef>
                <a:spcPts val="0"/>
              </a:spcBef>
              <a:spcAft>
                <a:spcPts val="0"/>
              </a:spcAft>
              <a:buClr>
                <a:srgbClr val="202124"/>
              </a:buClr>
              <a:buSzPts val="1800"/>
              <a:buChar char="●"/>
            </a:pPr>
            <a:r>
              <a:rPr lang="en" sz="1300">
                <a:solidFill>
                  <a:srgbClr val="202124"/>
                </a:solidFill>
                <a:highlight>
                  <a:schemeClr val="lt1"/>
                </a:highlight>
              </a:rPr>
              <a:t>Healthcare.</a:t>
            </a:r>
            <a:endParaRPr sz="1300">
              <a:solidFill>
                <a:srgbClr val="202124"/>
              </a:solidFill>
              <a:highlight>
                <a:schemeClr val="lt1"/>
              </a:highlight>
            </a:endParaRPr>
          </a:p>
          <a:p>
            <a:pPr marL="457200" lvl="0" indent="-342900" algn="l" rtl="0">
              <a:lnSpc>
                <a:spcPct val="115000"/>
              </a:lnSpc>
              <a:spcBef>
                <a:spcPts val="0"/>
              </a:spcBef>
              <a:spcAft>
                <a:spcPts val="0"/>
              </a:spcAft>
              <a:buClr>
                <a:srgbClr val="202124"/>
              </a:buClr>
              <a:buSzPts val="1800"/>
              <a:buChar char="●"/>
            </a:pPr>
            <a:r>
              <a:rPr lang="en" sz="1300">
                <a:solidFill>
                  <a:srgbClr val="202124"/>
                </a:solidFill>
                <a:highlight>
                  <a:schemeClr val="lt1"/>
                </a:highlight>
              </a:rPr>
              <a:t>Internet Search.</a:t>
            </a:r>
            <a:endParaRPr sz="1300">
              <a:solidFill>
                <a:srgbClr val="202124"/>
              </a:solidFill>
              <a:highlight>
                <a:schemeClr val="lt1"/>
              </a:highlight>
            </a:endParaRPr>
          </a:p>
          <a:p>
            <a:pPr marL="457200" lvl="0" indent="-342900" algn="l" rtl="0">
              <a:lnSpc>
                <a:spcPct val="115000"/>
              </a:lnSpc>
              <a:spcBef>
                <a:spcPts val="0"/>
              </a:spcBef>
              <a:spcAft>
                <a:spcPts val="0"/>
              </a:spcAft>
              <a:buClr>
                <a:srgbClr val="202124"/>
              </a:buClr>
              <a:buSzPts val="1800"/>
              <a:buChar char="●"/>
            </a:pPr>
            <a:r>
              <a:rPr lang="en" sz="1300">
                <a:solidFill>
                  <a:srgbClr val="202124"/>
                </a:solidFill>
                <a:highlight>
                  <a:schemeClr val="lt1"/>
                </a:highlight>
              </a:rPr>
              <a:t>Targeted Advertising.</a:t>
            </a:r>
            <a:endParaRPr sz="1300">
              <a:solidFill>
                <a:srgbClr val="202124"/>
              </a:solidFill>
              <a:highlight>
                <a:schemeClr val="lt1"/>
              </a:highlight>
            </a:endParaRPr>
          </a:p>
          <a:p>
            <a:pPr marL="457200" lvl="0" indent="-342900" algn="l" rtl="0">
              <a:lnSpc>
                <a:spcPct val="115000"/>
              </a:lnSpc>
              <a:spcBef>
                <a:spcPts val="0"/>
              </a:spcBef>
              <a:spcAft>
                <a:spcPts val="0"/>
              </a:spcAft>
              <a:buClr>
                <a:srgbClr val="202124"/>
              </a:buClr>
              <a:buSzPts val="1800"/>
              <a:buChar char="●"/>
            </a:pPr>
            <a:r>
              <a:rPr lang="en" sz="1300">
                <a:solidFill>
                  <a:srgbClr val="202124"/>
                </a:solidFill>
                <a:highlight>
                  <a:schemeClr val="lt1"/>
                </a:highlight>
              </a:rPr>
              <a:t>Website Recommendations.</a:t>
            </a:r>
            <a:endParaRPr sz="1300">
              <a:solidFill>
                <a:srgbClr val="202124"/>
              </a:solidFill>
              <a:highlight>
                <a:schemeClr val="lt1"/>
              </a:highlight>
            </a:endParaRPr>
          </a:p>
          <a:p>
            <a:pPr marL="457200" lvl="0" indent="-342900" algn="l" rtl="0">
              <a:lnSpc>
                <a:spcPct val="115000"/>
              </a:lnSpc>
              <a:spcBef>
                <a:spcPts val="0"/>
              </a:spcBef>
              <a:spcAft>
                <a:spcPts val="0"/>
              </a:spcAft>
              <a:buClr>
                <a:srgbClr val="202124"/>
              </a:buClr>
              <a:buSzPts val="1800"/>
              <a:buChar char="●"/>
            </a:pPr>
            <a:r>
              <a:rPr lang="en" sz="1300">
                <a:solidFill>
                  <a:srgbClr val="202124"/>
                </a:solidFill>
                <a:highlight>
                  <a:schemeClr val="lt1"/>
                </a:highlight>
              </a:rPr>
              <a:t>Advanced Image Recognition.</a:t>
            </a:r>
            <a:endParaRPr sz="1300">
              <a:solidFill>
                <a:srgbClr val="202124"/>
              </a:solidFill>
              <a:highlight>
                <a:schemeClr val="lt1"/>
              </a:highlight>
            </a:endParaRPr>
          </a:p>
          <a:p>
            <a:pPr marL="457200" lvl="0" indent="-342900" algn="l" rtl="0">
              <a:lnSpc>
                <a:spcPct val="115000"/>
              </a:lnSpc>
              <a:spcBef>
                <a:spcPts val="0"/>
              </a:spcBef>
              <a:spcAft>
                <a:spcPts val="0"/>
              </a:spcAft>
              <a:buClr>
                <a:srgbClr val="202124"/>
              </a:buClr>
              <a:buSzPts val="1800"/>
              <a:buChar char="●"/>
            </a:pPr>
            <a:r>
              <a:rPr lang="en" sz="1300">
                <a:solidFill>
                  <a:srgbClr val="202124"/>
                </a:solidFill>
                <a:highlight>
                  <a:schemeClr val="lt1"/>
                </a:highlight>
              </a:rPr>
              <a:t>Speech Recognition.</a:t>
            </a:r>
            <a:endParaRPr sz="1300">
              <a:solidFill>
                <a:srgbClr val="202124"/>
              </a:solidFill>
              <a:highlight>
                <a:schemeClr val="lt1"/>
              </a:highlight>
            </a:endParaRPr>
          </a:p>
          <a:p>
            <a:pPr marL="457200" lvl="0" indent="-342900" algn="l" rtl="0">
              <a:lnSpc>
                <a:spcPct val="115000"/>
              </a:lnSpc>
              <a:spcBef>
                <a:spcPts val="0"/>
              </a:spcBef>
              <a:spcAft>
                <a:spcPts val="0"/>
              </a:spcAft>
              <a:buClr>
                <a:srgbClr val="202124"/>
              </a:buClr>
              <a:buSzPts val="1800"/>
              <a:buChar char="●"/>
            </a:pPr>
            <a:r>
              <a:rPr lang="en" sz="1300">
                <a:solidFill>
                  <a:srgbClr val="202124"/>
                </a:solidFill>
                <a:highlight>
                  <a:schemeClr val="lt1"/>
                </a:highlight>
              </a:rPr>
              <a:t>Airline Route Planning.</a:t>
            </a:r>
            <a:endParaRPr/>
          </a:p>
        </p:txBody>
      </p:sp>
      <p:sp>
        <p:nvSpPr>
          <p:cNvPr id="129" name="Google Shape;129;p18"/>
          <p:cNvSpPr txBox="1"/>
          <p:nvPr/>
        </p:nvSpPr>
        <p:spPr>
          <a:xfrm>
            <a:off x="209375" y="535200"/>
            <a:ext cx="8221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a:t>There are several-applications available in real-time. Some of the popular applications are as follows:</a:t>
            </a:r>
            <a:endParaRPr/>
          </a:p>
        </p:txBody>
      </p:sp>
      <p:sp>
        <p:nvSpPr>
          <p:cNvPr id="130" name="Google Shape;130;p18"/>
          <p:cNvSpPr txBox="1"/>
          <p:nvPr/>
        </p:nvSpPr>
        <p:spPr>
          <a:xfrm>
            <a:off x="3663950" y="1863375"/>
            <a:ext cx="4983000" cy="158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r>
              <a:rPr lang="en" sz="1700" b="1"/>
              <a:t>Prerequisite</a:t>
            </a:r>
            <a:endParaRPr sz="1700" b="1"/>
          </a:p>
          <a:p>
            <a:pPr marL="0" lvl="0" indent="0" algn="l" rtl="0">
              <a:lnSpc>
                <a:spcPct val="115000"/>
              </a:lnSpc>
              <a:spcBef>
                <a:spcPts val="1200"/>
              </a:spcBef>
              <a:spcAft>
                <a:spcPts val="1200"/>
              </a:spcAft>
              <a:buNone/>
            </a:pPr>
            <a:r>
              <a:rPr lang="en" sz="1100"/>
              <a:t>R programming is used for statistical information and data representation. So it is required that we should have the knowledge of statistical theory in mathematics. Understanding of different types of graphs for data representation and most important is that we should have prior knowledge of any programming.</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139700" marR="139700" lvl="0" indent="0" algn="l" rtl="0">
              <a:lnSpc>
                <a:spcPct val="140000"/>
              </a:lnSpc>
              <a:spcBef>
                <a:spcPts val="1800"/>
              </a:spcBef>
              <a:spcAft>
                <a:spcPts val="0"/>
              </a:spcAft>
              <a:buNone/>
            </a:pPr>
            <a:r>
              <a:rPr lang="en" sz="1800">
                <a:solidFill>
                  <a:srgbClr val="FF0000"/>
                </a:solidFill>
                <a:highlight>
                  <a:srgbClr val="FFFFFF"/>
                </a:highlight>
                <a:latin typeface="Arial"/>
                <a:ea typeface="Arial"/>
                <a:cs typeface="Arial"/>
                <a:sym typeface="Arial"/>
              </a:rPr>
              <a:t>Switch based on Matching Value</a:t>
            </a:r>
            <a:endParaRPr sz="1800">
              <a:solidFill>
                <a:srgbClr val="FF0000"/>
              </a:solidFill>
              <a:highlight>
                <a:srgbClr val="FFFFFF"/>
              </a:highlight>
              <a:latin typeface="Arial"/>
              <a:ea typeface="Arial"/>
              <a:cs typeface="Arial"/>
              <a:sym typeface="Arial"/>
            </a:endParaRPr>
          </a:p>
          <a:p>
            <a:pPr marL="0" lvl="0" indent="0" algn="l" rtl="0">
              <a:lnSpc>
                <a:spcPct val="115000"/>
              </a:lnSpc>
              <a:spcBef>
                <a:spcPts val="40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a:p>
        </p:txBody>
      </p:sp>
      <p:graphicFrame>
        <p:nvGraphicFramePr>
          <p:cNvPr id="519" name="Google Shape;519;p64"/>
          <p:cNvGraphicFramePr/>
          <p:nvPr>
            <p:extLst>
              <p:ext uri="{D42A27DB-BD31-4B8C-83A1-F6EECF244321}">
                <p14:modId xmlns:p14="http://schemas.microsoft.com/office/powerpoint/2010/main" val="1032742424"/>
              </p:ext>
            </p:extLst>
          </p:nvPr>
        </p:nvGraphicFramePr>
        <p:xfrm>
          <a:off x="1333447" y="2058716"/>
          <a:ext cx="6143625" cy="580614"/>
        </p:xfrm>
        <a:graphic>
          <a:graphicData uri="http://schemas.openxmlformats.org/drawingml/2006/table">
            <a:tbl>
              <a:tblPr>
                <a:noFill/>
                <a:tableStyleId>{0E6B5331-052D-402C-AAC2-0F635A5F6E19}</a:tableStyleId>
              </a:tblPr>
              <a:tblGrid>
                <a:gridCol w="6143625">
                  <a:extLst>
                    <a:ext uri="{9D8B030D-6E8A-4147-A177-3AD203B41FA5}">
                      <a16:colId xmlns:a16="http://schemas.microsoft.com/office/drawing/2014/main" val="20000"/>
                    </a:ext>
                  </a:extLst>
                </a:gridCol>
              </a:tblGrid>
              <a:tr h="209550">
                <a:tc>
                  <a:txBody>
                    <a:bodyPr/>
                    <a:lstStyle/>
                    <a:p>
                      <a:pPr marL="279400" marR="279400" lvl="0" indent="0" algn="l" rtl="0">
                        <a:lnSpc>
                          <a:spcPct val="110000"/>
                        </a:lnSpc>
                        <a:spcBef>
                          <a:spcPts val="800"/>
                        </a:spcBef>
                        <a:spcAft>
                          <a:spcPts val="800"/>
                        </a:spcAft>
                        <a:buNone/>
                      </a:pPr>
                      <a:r>
                        <a:rPr lang="en" sz="1200" dirty="0">
                          <a:solidFill>
                            <a:srgbClr val="A900FF"/>
                          </a:solidFill>
                          <a:highlight>
                            <a:srgbClr val="FFFFFF"/>
                          </a:highlight>
                          <a:latin typeface="Courier New"/>
                          <a:ea typeface="Courier New"/>
                          <a:cs typeface="Courier New"/>
                          <a:sym typeface="Courier New"/>
                        </a:rPr>
                        <a:t>switch</a:t>
                      </a:r>
                      <a:r>
                        <a:rPr lang="en" sz="1200" dirty="0">
                          <a:highlight>
                            <a:srgbClr val="FFFFFF"/>
                          </a:highlight>
                          <a:latin typeface="Courier New"/>
                          <a:ea typeface="Courier New"/>
                          <a:cs typeface="Courier New"/>
                          <a:sym typeface="Courier New"/>
                        </a:rPr>
                        <a:t>(expression, case1=value1, case2=value2, ..., caseN=valueN)</a:t>
                      </a:r>
                      <a:endParaRPr sz="1200" dirty="0">
                        <a:highlight>
                          <a:srgbClr val="FFFFFF"/>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520" name="Google Shape;520;p64"/>
          <p:cNvSpPr txBox="1"/>
          <p:nvPr/>
        </p:nvSpPr>
        <p:spPr>
          <a:xfrm>
            <a:off x="198775" y="497025"/>
            <a:ext cx="5673000" cy="654900"/>
          </a:xfrm>
          <a:prstGeom prst="rect">
            <a:avLst/>
          </a:prstGeom>
          <a:noFill/>
          <a:ln>
            <a:noFill/>
          </a:ln>
        </p:spPr>
        <p:txBody>
          <a:bodyPr spcFirstLastPara="1" wrap="square" lIns="91425" tIns="91425" rIns="91425" bIns="91425" anchor="ctr" anchorCtr="0">
            <a:noAutofit/>
          </a:bodyPr>
          <a:lstStyle/>
          <a:p>
            <a:pPr marL="139700" marR="139700" lvl="0" indent="0" algn="just" rtl="0">
              <a:lnSpc>
                <a:spcPct val="150000"/>
              </a:lnSpc>
              <a:spcBef>
                <a:spcPts val="1300"/>
              </a:spcBef>
              <a:spcAft>
                <a:spcPts val="1300"/>
              </a:spcAft>
              <a:buNone/>
            </a:pPr>
            <a:r>
              <a:rPr lang="en" sz="1300" dirty="0"/>
              <a:t>The syntax of switch statement based on matching value is</a:t>
            </a:r>
            <a:endParaRPr sz="1300" dirty="0"/>
          </a:p>
        </p:txBody>
      </p:sp>
      <p:sp>
        <p:nvSpPr>
          <p:cNvPr id="521" name="Google Shape;521;p6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2" name="TextBox 1">
            <a:extLst>
              <a:ext uri="{FF2B5EF4-FFF2-40B4-BE49-F238E27FC236}">
                <a16:creationId xmlns:a16="http://schemas.microsoft.com/office/drawing/2014/main" id="{E243942C-86B1-DADF-A4D0-10967F10D2BE}"/>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5"/>
          <p:cNvSpPr txBox="1"/>
          <p:nvPr/>
        </p:nvSpPr>
        <p:spPr>
          <a:xfrm>
            <a:off x="98351" y="689113"/>
            <a:ext cx="3000000" cy="1732200"/>
          </a:xfrm>
          <a:prstGeom prst="rect">
            <a:avLst/>
          </a:prstGeom>
          <a:noFill/>
          <a:ln>
            <a:noFill/>
          </a:ln>
        </p:spPr>
        <p:txBody>
          <a:bodyPr spcFirstLastPara="1" wrap="square" lIns="91425" tIns="91425" rIns="91425" bIns="91425" anchor="t" anchorCtr="0">
            <a:spAutoFit/>
          </a:bodyPr>
          <a:lstStyle/>
          <a:p>
            <a:pPr marL="139700" marR="139700" lvl="0" indent="0" algn="l" rtl="0">
              <a:lnSpc>
                <a:spcPct val="140000"/>
              </a:lnSpc>
              <a:spcBef>
                <a:spcPts val="1300"/>
              </a:spcBef>
              <a:spcAft>
                <a:spcPts val="0"/>
              </a:spcAft>
              <a:buNone/>
            </a:pPr>
            <a:r>
              <a:rPr lang="en" sz="1300" b="1" dirty="0">
                <a:solidFill>
                  <a:schemeClr val="dk1"/>
                </a:solidFill>
                <a:highlight>
                  <a:srgbClr val="FFFFFF"/>
                </a:highlight>
              </a:rPr>
              <a:t>Example 1</a:t>
            </a:r>
            <a:endParaRPr sz="1300" b="1" dirty="0">
              <a:solidFill>
                <a:schemeClr val="dk1"/>
              </a:solidFill>
              <a:highlight>
                <a:srgbClr val="FFFFFF"/>
              </a:highlight>
            </a:endParaRPr>
          </a:p>
          <a:p>
            <a:pPr marL="139700" marR="139700" lvl="0" indent="0" algn="just" rtl="0">
              <a:lnSpc>
                <a:spcPct val="150000"/>
              </a:lnSpc>
              <a:spcBef>
                <a:spcPts val="1300"/>
              </a:spcBef>
              <a:spcAft>
                <a:spcPts val="1300"/>
              </a:spcAft>
              <a:buNone/>
            </a:pPr>
            <a:r>
              <a:rPr lang="en" sz="1300" dirty="0">
                <a:solidFill>
                  <a:schemeClr val="dk1"/>
                </a:solidFill>
              </a:rPr>
              <a:t>In this example, we will write a switch statement that selects on of the many values by matching expression’s value with the cases.</a:t>
            </a:r>
            <a:endParaRPr sz="1300" dirty="0">
              <a:solidFill>
                <a:schemeClr val="dk1"/>
              </a:solidFill>
            </a:endParaRPr>
          </a:p>
        </p:txBody>
      </p:sp>
      <p:sp>
        <p:nvSpPr>
          <p:cNvPr id="527" name="Google Shape;527;p65"/>
          <p:cNvSpPr txBox="1"/>
          <p:nvPr/>
        </p:nvSpPr>
        <p:spPr>
          <a:xfrm>
            <a:off x="4066302" y="781503"/>
            <a:ext cx="4470000" cy="24012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y &lt;- </a:t>
            </a:r>
            <a:r>
              <a:rPr lang="en" sz="1200" dirty="0">
                <a:solidFill>
                  <a:srgbClr val="067D17"/>
                </a:solidFill>
                <a:highlight>
                  <a:srgbClr val="FDFDFD"/>
                </a:highlight>
                <a:latin typeface="Courier New"/>
                <a:ea typeface="Courier New"/>
                <a:cs typeface="Courier New"/>
                <a:sym typeface="Courier New"/>
              </a:rPr>
              <a:t>"12"</a:t>
            </a:r>
            <a:endParaRPr sz="1200" dirty="0">
              <a:solidFill>
                <a:srgbClr val="067D17"/>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 </a:t>
            </a:r>
            <a:endParaRPr sz="1200" dirty="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x &lt;- </a:t>
            </a:r>
            <a:r>
              <a:rPr lang="en" sz="1200" dirty="0">
                <a:solidFill>
                  <a:srgbClr val="A900FF"/>
                </a:solidFill>
                <a:highlight>
                  <a:srgbClr val="FDFDFD"/>
                </a:highlight>
                <a:latin typeface="Courier New"/>
                <a:ea typeface="Courier New"/>
                <a:cs typeface="Courier New"/>
                <a:sym typeface="Courier New"/>
              </a:rPr>
              <a:t>switch</a:t>
            </a:r>
            <a:r>
              <a:rPr lang="en" sz="1200" dirty="0">
                <a:solidFill>
                  <a:schemeClr val="dk1"/>
                </a:solidFill>
                <a:highlight>
                  <a:srgbClr val="FDFDFD"/>
                </a:highlight>
                <a:latin typeface="Courier New"/>
                <a:ea typeface="Courier New"/>
                <a:cs typeface="Courier New"/>
                <a:sym typeface="Courier New"/>
              </a:rPr>
              <a:t>(</a:t>
            </a:r>
            <a:endParaRPr sz="1200" dirty="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    y,</a:t>
            </a:r>
            <a:endParaRPr sz="1200" dirty="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    </a:t>
            </a:r>
            <a:r>
              <a:rPr lang="en" sz="1200" dirty="0">
                <a:solidFill>
                  <a:srgbClr val="067D17"/>
                </a:solidFill>
                <a:highlight>
                  <a:srgbClr val="FDFDFD"/>
                </a:highlight>
                <a:latin typeface="Courier New"/>
                <a:ea typeface="Courier New"/>
                <a:cs typeface="Courier New"/>
                <a:sym typeface="Courier New"/>
              </a:rPr>
              <a:t>"9"</a:t>
            </a:r>
            <a:r>
              <a:rPr lang="en" sz="1200" dirty="0">
                <a:solidFill>
                  <a:schemeClr val="dk1"/>
                </a:solidFill>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"Good Morning"</a:t>
            </a:r>
            <a:r>
              <a:rPr lang="en" sz="1200" dirty="0">
                <a:solidFill>
                  <a:schemeClr val="dk1"/>
                </a:solidFill>
                <a:highlight>
                  <a:srgbClr val="FDFDFD"/>
                </a:highlight>
                <a:latin typeface="Courier New"/>
                <a:ea typeface="Courier New"/>
                <a:cs typeface="Courier New"/>
                <a:sym typeface="Courier New"/>
              </a:rPr>
              <a:t>,</a:t>
            </a:r>
            <a:endParaRPr sz="1200" dirty="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    </a:t>
            </a:r>
            <a:r>
              <a:rPr lang="en" sz="1200" dirty="0">
                <a:solidFill>
                  <a:srgbClr val="067D17"/>
                </a:solidFill>
                <a:highlight>
                  <a:srgbClr val="FDFDFD"/>
                </a:highlight>
                <a:latin typeface="Courier New"/>
                <a:ea typeface="Courier New"/>
                <a:cs typeface="Courier New"/>
                <a:sym typeface="Courier New"/>
              </a:rPr>
              <a:t>"12"</a:t>
            </a:r>
            <a:r>
              <a:rPr lang="en" sz="1200" dirty="0">
                <a:solidFill>
                  <a:schemeClr val="dk1"/>
                </a:solidFill>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"Good Afternoon"</a:t>
            </a:r>
            <a:r>
              <a:rPr lang="en" sz="1200" dirty="0">
                <a:solidFill>
                  <a:schemeClr val="dk1"/>
                </a:solidFill>
                <a:highlight>
                  <a:srgbClr val="FDFDFD"/>
                </a:highlight>
                <a:latin typeface="Courier New"/>
                <a:ea typeface="Courier New"/>
                <a:cs typeface="Courier New"/>
                <a:sym typeface="Courier New"/>
              </a:rPr>
              <a:t>,</a:t>
            </a:r>
            <a:endParaRPr sz="1200" dirty="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    </a:t>
            </a:r>
            <a:r>
              <a:rPr lang="en" sz="1200" dirty="0">
                <a:solidFill>
                  <a:srgbClr val="067D17"/>
                </a:solidFill>
                <a:highlight>
                  <a:srgbClr val="FDFDFD"/>
                </a:highlight>
                <a:latin typeface="Courier New"/>
                <a:ea typeface="Courier New"/>
                <a:cs typeface="Courier New"/>
                <a:sym typeface="Courier New"/>
              </a:rPr>
              <a:t>"18"</a:t>
            </a:r>
            <a:r>
              <a:rPr lang="en" sz="1200" dirty="0">
                <a:solidFill>
                  <a:schemeClr val="dk1"/>
                </a:solidFill>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"Good Evening"</a:t>
            </a:r>
            <a:r>
              <a:rPr lang="en" sz="1200" dirty="0">
                <a:solidFill>
                  <a:schemeClr val="dk1"/>
                </a:solidFill>
                <a:highlight>
                  <a:srgbClr val="FDFDFD"/>
                </a:highlight>
                <a:latin typeface="Courier New"/>
                <a:ea typeface="Courier New"/>
                <a:cs typeface="Courier New"/>
                <a:sym typeface="Courier New"/>
              </a:rPr>
              <a:t>,</a:t>
            </a:r>
            <a:endParaRPr sz="1200" dirty="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    </a:t>
            </a:r>
            <a:r>
              <a:rPr lang="en" sz="1200" dirty="0">
                <a:solidFill>
                  <a:srgbClr val="067D17"/>
                </a:solidFill>
                <a:highlight>
                  <a:srgbClr val="FDFDFD"/>
                </a:highlight>
                <a:latin typeface="Courier New"/>
                <a:ea typeface="Courier New"/>
                <a:cs typeface="Courier New"/>
                <a:sym typeface="Courier New"/>
              </a:rPr>
              <a:t>"21"</a:t>
            </a:r>
            <a:r>
              <a:rPr lang="en" sz="1200" dirty="0">
                <a:solidFill>
                  <a:schemeClr val="dk1"/>
                </a:solidFill>
                <a:highlight>
                  <a:srgbClr val="FDFDFD"/>
                </a:highlight>
                <a:latin typeface="Courier New"/>
                <a:ea typeface="Courier New"/>
                <a:cs typeface="Courier New"/>
                <a:sym typeface="Courier New"/>
              </a:rPr>
              <a:t>=</a:t>
            </a:r>
            <a:r>
              <a:rPr lang="en" sz="1200" dirty="0">
                <a:solidFill>
                  <a:srgbClr val="067D17"/>
                </a:solidFill>
                <a:highlight>
                  <a:srgbClr val="FDFDFD"/>
                </a:highlight>
                <a:latin typeface="Courier New"/>
                <a:ea typeface="Courier New"/>
                <a:cs typeface="Courier New"/>
                <a:sym typeface="Courier New"/>
              </a:rPr>
              <a:t>"Good Night"</a:t>
            </a:r>
            <a:endParaRPr sz="1200" dirty="0">
              <a:solidFill>
                <a:srgbClr val="067D17"/>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a:t>
            </a:r>
            <a:endParaRPr sz="1200" dirty="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chemeClr val="dk1"/>
                </a:solidFill>
                <a:highlight>
                  <a:srgbClr val="FDFDFD"/>
                </a:highlight>
                <a:latin typeface="Courier New"/>
                <a:ea typeface="Courier New"/>
                <a:cs typeface="Courier New"/>
                <a:sym typeface="Courier New"/>
              </a:rPr>
              <a:t> </a:t>
            </a:r>
            <a:endParaRPr sz="1200" dirty="0">
              <a:solidFill>
                <a:schemeClr val="dk1"/>
              </a:solidFill>
              <a:highlight>
                <a:srgbClr val="FDFDFD"/>
              </a:highlight>
              <a:latin typeface="Courier New"/>
              <a:ea typeface="Courier New"/>
              <a:cs typeface="Courier New"/>
              <a:sym typeface="Courier New"/>
            </a:endParaRPr>
          </a:p>
          <a:p>
            <a:pPr marL="0" lvl="0" indent="0" algn="l" rtl="0">
              <a:lnSpc>
                <a:spcPct val="110000"/>
              </a:lnSpc>
              <a:spcBef>
                <a:spcPts val="0"/>
              </a:spcBef>
              <a:spcAft>
                <a:spcPts val="0"/>
              </a:spcAft>
              <a:buNone/>
            </a:pPr>
            <a:r>
              <a:rPr lang="en" sz="1200" dirty="0">
                <a:solidFill>
                  <a:srgbClr val="A900FF"/>
                </a:solidFill>
                <a:highlight>
                  <a:srgbClr val="FDFDFD"/>
                </a:highlight>
                <a:latin typeface="Courier New"/>
                <a:ea typeface="Courier New"/>
                <a:cs typeface="Courier New"/>
                <a:sym typeface="Courier New"/>
              </a:rPr>
              <a:t>print</a:t>
            </a:r>
            <a:r>
              <a:rPr lang="en" sz="1200" dirty="0">
                <a:solidFill>
                  <a:schemeClr val="dk1"/>
                </a:solidFill>
                <a:highlight>
                  <a:srgbClr val="FDFDFD"/>
                </a:highlight>
                <a:latin typeface="Courier New"/>
                <a:ea typeface="Courier New"/>
                <a:cs typeface="Courier New"/>
                <a:sym typeface="Courier New"/>
              </a:rPr>
              <a:t>(x)</a:t>
            </a:r>
            <a:endParaRPr sz="1200" dirty="0">
              <a:solidFill>
                <a:schemeClr val="dk1"/>
              </a:solidFill>
              <a:highlight>
                <a:srgbClr val="FDFDFD"/>
              </a:highlight>
              <a:latin typeface="Courier New"/>
              <a:ea typeface="Courier New"/>
              <a:cs typeface="Courier New"/>
              <a:sym typeface="Courier New"/>
            </a:endParaRPr>
          </a:p>
        </p:txBody>
      </p:sp>
      <p:sp>
        <p:nvSpPr>
          <p:cNvPr id="528" name="Google Shape;528;p65"/>
          <p:cNvSpPr txBox="1"/>
          <p:nvPr/>
        </p:nvSpPr>
        <p:spPr>
          <a:xfrm>
            <a:off x="339289" y="2683226"/>
            <a:ext cx="30000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b="1" dirty="0">
                <a:solidFill>
                  <a:schemeClr val="dk1"/>
                </a:solidFill>
              </a:rPr>
              <a:t>Output</a:t>
            </a:r>
            <a:endParaRPr dirty="0"/>
          </a:p>
        </p:txBody>
      </p:sp>
      <p:pic>
        <p:nvPicPr>
          <p:cNvPr id="529" name="Google Shape;529;p65"/>
          <p:cNvPicPr preferRelativeResize="0"/>
          <p:nvPr/>
        </p:nvPicPr>
        <p:blipFill>
          <a:blip r:embed="rId3">
            <a:alphaModFix/>
          </a:blip>
          <a:stretch>
            <a:fillRect/>
          </a:stretch>
        </p:blipFill>
        <p:spPr>
          <a:xfrm>
            <a:off x="448375" y="3621925"/>
            <a:ext cx="8368401" cy="959300"/>
          </a:xfrm>
          <a:prstGeom prst="rect">
            <a:avLst/>
          </a:prstGeom>
          <a:noFill/>
          <a:ln>
            <a:noFill/>
          </a:ln>
        </p:spPr>
      </p:pic>
      <p:sp>
        <p:nvSpPr>
          <p:cNvPr id="530" name="Google Shape;530;p6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2" name="TextBox 1">
            <a:extLst>
              <a:ext uri="{FF2B5EF4-FFF2-40B4-BE49-F238E27FC236}">
                <a16:creationId xmlns:a16="http://schemas.microsoft.com/office/drawing/2014/main" id="{1842700D-40DC-9963-B336-A13E958407D0}"/>
              </a:ext>
            </a:extLst>
          </p:cNvPr>
          <p:cNvSpPr txBox="1"/>
          <p:nvPr/>
        </p:nvSpPr>
        <p:spPr>
          <a:xfrm>
            <a:off x="98351" y="111926"/>
            <a:ext cx="4619846" cy="307777"/>
          </a:xfrm>
          <a:prstGeom prst="rect">
            <a:avLst/>
          </a:prstGeom>
          <a:noFill/>
        </p:spPr>
        <p:txBody>
          <a:bodyPr wrap="square">
            <a:spAutoFit/>
          </a:bodyPr>
          <a:lstStyle/>
          <a:p>
            <a:r>
              <a:rPr lang="en" sz="1400" b="1" dirty="0">
                <a:solidFill>
                  <a:schemeClr val="bg2"/>
                </a:solidFill>
                <a:latin typeface="Arial"/>
                <a:ea typeface="Arial"/>
                <a:cs typeface="Arial"/>
                <a:sym typeface="Arial"/>
              </a:rPr>
              <a:t>R Decision Making</a:t>
            </a:r>
            <a:endParaRPr lang="en-US" b="1" dirty="0">
              <a:solidFill>
                <a:schemeClr val="bg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6"/>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Example 2</a:t>
            </a:r>
            <a:endParaRPr/>
          </a:p>
        </p:txBody>
      </p:sp>
      <p:graphicFrame>
        <p:nvGraphicFramePr>
          <p:cNvPr id="536" name="Google Shape;536;p66"/>
          <p:cNvGraphicFramePr/>
          <p:nvPr/>
        </p:nvGraphicFramePr>
        <p:xfrm>
          <a:off x="509600" y="1785625"/>
          <a:ext cx="6143625" cy="2793462"/>
        </p:xfrm>
        <a:graphic>
          <a:graphicData uri="http://schemas.openxmlformats.org/drawingml/2006/table">
            <a:tbl>
              <a:tblPr>
                <a:noFill/>
                <a:tableStyleId>{0E6B5331-052D-402C-AAC2-0F635A5F6E19}</a:tableStyleId>
              </a:tblPr>
              <a:tblGrid>
                <a:gridCol w="6143625">
                  <a:extLst>
                    <a:ext uri="{9D8B030D-6E8A-4147-A177-3AD203B41FA5}">
                      <a16:colId xmlns:a16="http://schemas.microsoft.com/office/drawing/2014/main" val="20000"/>
                    </a:ext>
                  </a:extLst>
                </a:gridCol>
              </a:tblGrid>
              <a:tr h="2724150">
                <a:tc>
                  <a:txBody>
                    <a:bodyPr/>
                    <a:lstStyle/>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a &lt;- </a:t>
                      </a:r>
                      <a:r>
                        <a:rPr lang="en" sz="1200">
                          <a:solidFill>
                            <a:srgbClr val="067D17"/>
                          </a:solidFill>
                          <a:highlight>
                            <a:srgbClr val="FFFFFF"/>
                          </a:highlight>
                          <a:latin typeface="Courier New"/>
                          <a:ea typeface="Courier New"/>
                          <a:cs typeface="Courier New"/>
                          <a:sym typeface="Courier New"/>
                        </a:rPr>
                        <a:t>"1"</a:t>
                      </a:r>
                      <a:endParaRPr sz="1200">
                        <a:solidFill>
                          <a:srgbClr val="067D17"/>
                        </a:solidFill>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b &lt;- </a:t>
                      </a:r>
                      <a:r>
                        <a:rPr lang="en" sz="1200">
                          <a:solidFill>
                            <a:srgbClr val="067D17"/>
                          </a:solidFill>
                          <a:highlight>
                            <a:srgbClr val="FFFFFF"/>
                          </a:highlight>
                          <a:latin typeface="Courier New"/>
                          <a:ea typeface="Courier New"/>
                          <a:cs typeface="Courier New"/>
                          <a:sym typeface="Courier New"/>
                        </a:rPr>
                        <a:t>"8"</a:t>
                      </a:r>
                      <a:endParaRPr sz="1200">
                        <a:solidFill>
                          <a:srgbClr val="067D17"/>
                        </a:solidFill>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x &lt;- </a:t>
                      </a:r>
                      <a:r>
                        <a:rPr lang="en" sz="1200">
                          <a:solidFill>
                            <a:srgbClr val="A900FF"/>
                          </a:solidFill>
                          <a:highlight>
                            <a:srgbClr val="FFFFFF"/>
                          </a:highlight>
                          <a:latin typeface="Courier New"/>
                          <a:ea typeface="Courier New"/>
                          <a:cs typeface="Courier New"/>
                          <a:sym typeface="Courier New"/>
                        </a:rPr>
                        <a:t>switch</a:t>
                      </a: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r>
                        <a:rPr lang="en" sz="1200">
                          <a:solidFill>
                            <a:srgbClr val="A900FF"/>
                          </a:solidFill>
                          <a:highlight>
                            <a:srgbClr val="FFFFFF"/>
                          </a:highlight>
                          <a:latin typeface="Courier New"/>
                          <a:ea typeface="Courier New"/>
                          <a:cs typeface="Courier New"/>
                          <a:sym typeface="Courier New"/>
                        </a:rPr>
                        <a:t>paste</a:t>
                      </a:r>
                      <a:r>
                        <a:rPr lang="en" sz="1200">
                          <a:highlight>
                            <a:srgbClr val="FFFFFF"/>
                          </a:highlight>
                          <a:latin typeface="Courier New"/>
                          <a:ea typeface="Courier New"/>
                          <a:cs typeface="Courier New"/>
                          <a:sym typeface="Courier New"/>
                        </a:rPr>
                        <a:t>(a,b,sep=</a:t>
                      </a:r>
                      <a:r>
                        <a:rPr lang="en" sz="1200">
                          <a:solidFill>
                            <a:srgbClr val="067D17"/>
                          </a:solidFill>
                          <a:highlight>
                            <a:srgbClr val="FFFFFF"/>
                          </a:highlight>
                          <a:latin typeface="Courier New"/>
                          <a:ea typeface="Courier New"/>
                          <a:cs typeface="Courier New"/>
                          <a:sym typeface="Courier New"/>
                        </a:rPr>
                        <a:t>""</a:t>
                      </a: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r>
                        <a:rPr lang="en" sz="1200">
                          <a:solidFill>
                            <a:srgbClr val="067D17"/>
                          </a:solidFill>
                          <a:highlight>
                            <a:srgbClr val="FFFFFF"/>
                          </a:highlight>
                          <a:latin typeface="Courier New"/>
                          <a:ea typeface="Courier New"/>
                          <a:cs typeface="Courier New"/>
                          <a:sym typeface="Courier New"/>
                        </a:rPr>
                        <a:t>"9"</a:t>
                      </a:r>
                      <a:r>
                        <a:rPr lang="en" sz="1200">
                          <a:highlight>
                            <a:srgbClr val="FFFFFF"/>
                          </a:highlight>
                          <a:latin typeface="Courier New"/>
                          <a:ea typeface="Courier New"/>
                          <a:cs typeface="Courier New"/>
                          <a:sym typeface="Courier New"/>
                        </a:rPr>
                        <a:t>=</a:t>
                      </a:r>
                      <a:r>
                        <a:rPr lang="en" sz="1200">
                          <a:solidFill>
                            <a:srgbClr val="067D17"/>
                          </a:solidFill>
                          <a:highlight>
                            <a:srgbClr val="FFFFFF"/>
                          </a:highlight>
                          <a:latin typeface="Courier New"/>
                          <a:ea typeface="Courier New"/>
                          <a:cs typeface="Courier New"/>
                          <a:sym typeface="Courier New"/>
                        </a:rPr>
                        <a:t>"Good Morning"</a:t>
                      </a: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r>
                        <a:rPr lang="en" sz="1200">
                          <a:solidFill>
                            <a:srgbClr val="067D17"/>
                          </a:solidFill>
                          <a:highlight>
                            <a:srgbClr val="FFFFFF"/>
                          </a:highlight>
                          <a:latin typeface="Courier New"/>
                          <a:ea typeface="Courier New"/>
                          <a:cs typeface="Courier New"/>
                          <a:sym typeface="Courier New"/>
                        </a:rPr>
                        <a:t>"12"</a:t>
                      </a:r>
                      <a:r>
                        <a:rPr lang="en" sz="1200">
                          <a:highlight>
                            <a:srgbClr val="FFFFFF"/>
                          </a:highlight>
                          <a:latin typeface="Courier New"/>
                          <a:ea typeface="Courier New"/>
                          <a:cs typeface="Courier New"/>
                          <a:sym typeface="Courier New"/>
                        </a:rPr>
                        <a:t>=</a:t>
                      </a:r>
                      <a:r>
                        <a:rPr lang="en" sz="1200">
                          <a:solidFill>
                            <a:srgbClr val="067D17"/>
                          </a:solidFill>
                          <a:highlight>
                            <a:srgbClr val="FFFFFF"/>
                          </a:highlight>
                          <a:latin typeface="Courier New"/>
                          <a:ea typeface="Courier New"/>
                          <a:cs typeface="Courier New"/>
                          <a:sym typeface="Courier New"/>
                        </a:rPr>
                        <a:t>"Good Afternoon"</a:t>
                      </a: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r>
                        <a:rPr lang="en" sz="1200">
                          <a:solidFill>
                            <a:srgbClr val="067D17"/>
                          </a:solidFill>
                          <a:highlight>
                            <a:srgbClr val="FFFFFF"/>
                          </a:highlight>
                          <a:latin typeface="Courier New"/>
                          <a:ea typeface="Courier New"/>
                          <a:cs typeface="Courier New"/>
                          <a:sym typeface="Courier New"/>
                        </a:rPr>
                        <a:t>"18"</a:t>
                      </a:r>
                      <a:r>
                        <a:rPr lang="en" sz="1200">
                          <a:highlight>
                            <a:srgbClr val="FFFFFF"/>
                          </a:highlight>
                          <a:latin typeface="Courier New"/>
                          <a:ea typeface="Courier New"/>
                          <a:cs typeface="Courier New"/>
                          <a:sym typeface="Courier New"/>
                        </a:rPr>
                        <a:t>=</a:t>
                      </a:r>
                      <a:r>
                        <a:rPr lang="en" sz="1200">
                          <a:solidFill>
                            <a:srgbClr val="067D17"/>
                          </a:solidFill>
                          <a:highlight>
                            <a:srgbClr val="FFFFFF"/>
                          </a:highlight>
                          <a:latin typeface="Courier New"/>
                          <a:ea typeface="Courier New"/>
                          <a:cs typeface="Courier New"/>
                          <a:sym typeface="Courier New"/>
                        </a:rPr>
                        <a:t>"Good Evening"</a:t>
                      </a: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r>
                        <a:rPr lang="en" sz="1200">
                          <a:solidFill>
                            <a:srgbClr val="067D17"/>
                          </a:solidFill>
                          <a:highlight>
                            <a:srgbClr val="FFFFFF"/>
                          </a:highlight>
                          <a:latin typeface="Courier New"/>
                          <a:ea typeface="Courier New"/>
                          <a:cs typeface="Courier New"/>
                          <a:sym typeface="Courier New"/>
                        </a:rPr>
                        <a:t>"21"</a:t>
                      </a:r>
                      <a:r>
                        <a:rPr lang="en" sz="1200">
                          <a:highlight>
                            <a:srgbClr val="FFFFFF"/>
                          </a:highlight>
                          <a:latin typeface="Courier New"/>
                          <a:ea typeface="Courier New"/>
                          <a:cs typeface="Courier New"/>
                          <a:sym typeface="Courier New"/>
                        </a:rPr>
                        <a:t>=</a:t>
                      </a:r>
                      <a:r>
                        <a:rPr lang="en" sz="1200">
                          <a:solidFill>
                            <a:srgbClr val="067D17"/>
                          </a:solidFill>
                          <a:highlight>
                            <a:srgbClr val="FFFFFF"/>
                          </a:highlight>
                          <a:latin typeface="Courier New"/>
                          <a:ea typeface="Courier New"/>
                          <a:cs typeface="Courier New"/>
                          <a:sym typeface="Courier New"/>
                        </a:rPr>
                        <a:t>"Good Night"</a:t>
                      </a:r>
                      <a:endParaRPr sz="1200">
                        <a:solidFill>
                          <a:srgbClr val="067D17"/>
                        </a:solidFill>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highlight>
                            <a:srgbClr val="FFFFFF"/>
                          </a:highlight>
                          <a:latin typeface="Courier New"/>
                          <a:ea typeface="Courier New"/>
                          <a:cs typeface="Courier New"/>
                          <a:sym typeface="Courier New"/>
                        </a:rPr>
                        <a:t> </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r>
                        <a:rPr lang="en" sz="1200">
                          <a:solidFill>
                            <a:srgbClr val="A900FF"/>
                          </a:solidFill>
                          <a:highlight>
                            <a:srgbClr val="FFFFFF"/>
                          </a:highlight>
                          <a:latin typeface="Courier New"/>
                          <a:ea typeface="Courier New"/>
                          <a:cs typeface="Courier New"/>
                          <a:sym typeface="Courier New"/>
                        </a:rPr>
                        <a:t>print</a:t>
                      </a:r>
                      <a:r>
                        <a:rPr lang="en" sz="1200">
                          <a:highlight>
                            <a:srgbClr val="FFFFFF"/>
                          </a:highlight>
                          <a:latin typeface="Courier New"/>
                          <a:ea typeface="Courier New"/>
                          <a:cs typeface="Courier New"/>
                          <a:sym typeface="Courier New"/>
                        </a:rPr>
                        <a:t>(x)</a:t>
                      </a:r>
                      <a:endParaRPr sz="1200">
                        <a:highlight>
                          <a:srgbClr val="FFFFFF"/>
                        </a:highlight>
                        <a:latin typeface="Courier New"/>
                        <a:ea typeface="Courier New"/>
                        <a:cs typeface="Courier New"/>
                        <a:sym typeface="Courier New"/>
                      </a:endParaRPr>
                    </a:p>
                    <a:p>
                      <a:pPr marL="279400" marR="279400" lvl="0" indent="0" algn="l" rtl="0">
                        <a:lnSpc>
                          <a:spcPct val="110000"/>
                        </a:lnSpc>
                        <a:spcBef>
                          <a:spcPts val="0"/>
                        </a:spcBef>
                        <a:spcAft>
                          <a:spcPts val="0"/>
                        </a:spcAft>
                        <a:buNone/>
                      </a:pPr>
                      <a:endParaRPr sz="1200">
                        <a:highlight>
                          <a:srgbClr val="FDFDFD"/>
                        </a:highlight>
                        <a:latin typeface="Courier New"/>
                        <a:ea typeface="Courier New"/>
                        <a:cs typeface="Courier New"/>
                        <a:sym typeface="Courier New"/>
                      </a:endParaRPr>
                    </a:p>
                  </a:txBody>
                  <a:tcPr marL="91425" marR="91425" marT="91425" marB="91425" anchor="ctr"/>
                </a:tc>
                <a:extLst>
                  <a:ext uri="{0D108BD9-81ED-4DB2-BD59-A6C34878D82A}">
                    <a16:rowId xmlns:a16="http://schemas.microsoft.com/office/drawing/2014/main" val="10000"/>
                  </a:ext>
                </a:extLst>
              </a:tr>
            </a:tbl>
          </a:graphicData>
        </a:graphic>
      </p:graphicFrame>
      <p:sp>
        <p:nvSpPr>
          <p:cNvPr id="537" name="Google Shape;537;p66"/>
          <p:cNvSpPr txBox="1"/>
          <p:nvPr/>
        </p:nvSpPr>
        <p:spPr>
          <a:xfrm>
            <a:off x="311700" y="613200"/>
            <a:ext cx="8520600" cy="653100"/>
          </a:xfrm>
          <a:prstGeom prst="rect">
            <a:avLst/>
          </a:prstGeom>
          <a:noFill/>
          <a:ln>
            <a:noFill/>
          </a:ln>
        </p:spPr>
        <p:txBody>
          <a:bodyPr spcFirstLastPara="1" wrap="square" lIns="91425" tIns="91425" rIns="91425" bIns="91425" anchor="ctr" anchorCtr="0">
            <a:noAutofit/>
          </a:bodyPr>
          <a:lstStyle/>
          <a:p>
            <a:pPr marL="139700" marR="139700" lvl="0" indent="0" algn="just" rtl="0">
              <a:lnSpc>
                <a:spcPct val="150000"/>
              </a:lnSpc>
              <a:spcBef>
                <a:spcPts val="1300"/>
              </a:spcBef>
              <a:spcAft>
                <a:spcPts val="1300"/>
              </a:spcAft>
              <a:buNone/>
            </a:pPr>
            <a:r>
              <a:rPr lang="en" sz="1300"/>
              <a:t>In the following R switch statement, we used a string concatenation expression.</a:t>
            </a:r>
            <a:endParaRPr sz="1300"/>
          </a:p>
        </p:txBody>
      </p:sp>
      <p:sp>
        <p:nvSpPr>
          <p:cNvPr id="538" name="Google Shape;538;p66"/>
          <p:cNvSpPr txBox="1"/>
          <p:nvPr/>
        </p:nvSpPr>
        <p:spPr>
          <a:xfrm>
            <a:off x="4572000" y="3275900"/>
            <a:ext cx="30000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50" b="1">
                <a:solidFill>
                  <a:schemeClr val="dk1"/>
                </a:solidFill>
              </a:rPr>
              <a:t>Output</a:t>
            </a:r>
            <a:endParaRPr/>
          </a:p>
        </p:txBody>
      </p:sp>
      <p:pic>
        <p:nvPicPr>
          <p:cNvPr id="539" name="Google Shape;539;p66"/>
          <p:cNvPicPr preferRelativeResize="0"/>
          <p:nvPr/>
        </p:nvPicPr>
        <p:blipFill>
          <a:blip r:embed="rId3">
            <a:alphaModFix/>
          </a:blip>
          <a:stretch>
            <a:fillRect/>
          </a:stretch>
        </p:blipFill>
        <p:spPr>
          <a:xfrm>
            <a:off x="3566588" y="3637700"/>
            <a:ext cx="5010826" cy="1136625"/>
          </a:xfrm>
          <a:prstGeom prst="rect">
            <a:avLst/>
          </a:prstGeom>
          <a:noFill/>
          <a:ln>
            <a:noFill/>
          </a:ln>
        </p:spPr>
      </p:pic>
      <p:sp>
        <p:nvSpPr>
          <p:cNvPr id="540" name="Google Shape;540;p6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68"/>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Function</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9"/>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Advance Part of R Programming</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0"/>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Reading XLS / CSV file</a:t>
            </a:r>
            <a:endParaRPr dirty="0"/>
          </a:p>
        </p:txBody>
      </p:sp>
      <p:sp>
        <p:nvSpPr>
          <p:cNvPr id="2" name="TextBox 1">
            <a:extLst>
              <a:ext uri="{FF2B5EF4-FFF2-40B4-BE49-F238E27FC236}">
                <a16:creationId xmlns:a16="http://schemas.microsoft.com/office/drawing/2014/main" id="{EC5CB896-9B22-318A-857A-06911A5FB12D}"/>
              </a:ext>
            </a:extLst>
          </p:cNvPr>
          <p:cNvSpPr txBox="1"/>
          <p:nvPr/>
        </p:nvSpPr>
        <p:spPr>
          <a:xfrm>
            <a:off x="510363" y="978195"/>
            <a:ext cx="5752214" cy="3539430"/>
          </a:xfrm>
          <a:prstGeom prst="rect">
            <a:avLst/>
          </a:prstGeom>
          <a:noFill/>
        </p:spPr>
        <p:txBody>
          <a:bodyPr wrap="square" rtlCol="0">
            <a:spAutoFit/>
          </a:bodyPr>
          <a:lstStyle/>
          <a:p>
            <a:r>
              <a:rPr lang="en-US" dirty="0"/>
              <a:t>Read.csv(“File Path with extension”)</a:t>
            </a:r>
          </a:p>
          <a:p>
            <a:endParaRPr lang="en-US" dirty="0"/>
          </a:p>
          <a:p>
            <a:r>
              <a:rPr lang="en-US" dirty="0"/>
              <a:t>For reading </a:t>
            </a:r>
            <a:r>
              <a:rPr lang="en-US" dirty="0" err="1"/>
              <a:t>xls</a:t>
            </a:r>
            <a:r>
              <a:rPr lang="en-US" dirty="0"/>
              <a:t> file</a:t>
            </a:r>
          </a:p>
          <a:p>
            <a:r>
              <a:rPr lang="en-US" dirty="0"/>
              <a:t>Install.packages(“</a:t>
            </a:r>
            <a:r>
              <a:rPr lang="en-US" dirty="0" err="1"/>
              <a:t>readxl</a:t>
            </a:r>
            <a:r>
              <a:rPr lang="en-US" dirty="0"/>
              <a:t>”)</a:t>
            </a:r>
          </a:p>
          <a:p>
            <a:r>
              <a:rPr lang="en-US" dirty="0"/>
              <a:t>Library(</a:t>
            </a:r>
            <a:r>
              <a:rPr lang="en-US" dirty="0" err="1"/>
              <a:t>readxl</a:t>
            </a:r>
            <a:r>
              <a:rPr lang="en-US" dirty="0"/>
              <a:t>)</a:t>
            </a:r>
          </a:p>
          <a:p>
            <a:r>
              <a:rPr lang="en-US" dirty="0" err="1"/>
              <a:t>Read_excel</a:t>
            </a:r>
            <a:r>
              <a:rPr lang="en-US" dirty="0"/>
              <a:t>(“File Path with extension”)</a:t>
            </a:r>
          </a:p>
          <a:p>
            <a:endParaRPr lang="en-US" dirty="0"/>
          </a:p>
          <a:p>
            <a:r>
              <a:rPr lang="en-US" dirty="0"/>
              <a:t>Try</a:t>
            </a:r>
          </a:p>
          <a:p>
            <a:r>
              <a:rPr lang="en-US" dirty="0"/>
              <a:t>Built in dataset</a:t>
            </a:r>
          </a:p>
          <a:p>
            <a:r>
              <a:rPr lang="en-US" dirty="0"/>
              <a:t>Just Type </a:t>
            </a:r>
          </a:p>
          <a:p>
            <a:r>
              <a:rPr lang="en-US" dirty="0"/>
              <a:t>data()</a:t>
            </a:r>
          </a:p>
          <a:p>
            <a:r>
              <a:rPr lang="en-US" dirty="0"/>
              <a:t>Help(“data set name”)</a:t>
            </a:r>
          </a:p>
          <a:p>
            <a:r>
              <a:rPr lang="en-US" dirty="0" err="1"/>
              <a:t>Datasetname</a:t>
            </a:r>
            <a:r>
              <a:rPr lang="en-US" dirty="0"/>
              <a:t> to load it in memory</a:t>
            </a:r>
          </a:p>
          <a:p>
            <a:endParaRPr lang="en-US" dirty="0"/>
          </a:p>
          <a:p>
            <a:endParaRPr lang="en-US" dirty="0"/>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1"/>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Reading Text file</a:t>
            </a:r>
            <a:endParaRPr dirty="0"/>
          </a:p>
        </p:txBody>
      </p:sp>
      <p:sp>
        <p:nvSpPr>
          <p:cNvPr id="2" name="TextBox 1">
            <a:extLst>
              <a:ext uri="{FF2B5EF4-FFF2-40B4-BE49-F238E27FC236}">
                <a16:creationId xmlns:a16="http://schemas.microsoft.com/office/drawing/2014/main" id="{74FFAD9B-F90E-221E-8E21-4269E2204969}"/>
              </a:ext>
            </a:extLst>
          </p:cNvPr>
          <p:cNvSpPr txBox="1"/>
          <p:nvPr/>
        </p:nvSpPr>
        <p:spPr>
          <a:xfrm>
            <a:off x="510363" y="978195"/>
            <a:ext cx="5752214" cy="2893100"/>
          </a:xfrm>
          <a:prstGeom prst="rect">
            <a:avLst/>
          </a:prstGeom>
          <a:noFill/>
        </p:spPr>
        <p:txBody>
          <a:bodyPr wrap="square" rtlCol="0">
            <a:spAutoFit/>
          </a:bodyPr>
          <a:lstStyle/>
          <a:p>
            <a:r>
              <a:rPr lang="en-US" dirty="0"/>
              <a:t>Text&lt;-</a:t>
            </a:r>
            <a:r>
              <a:rPr lang="en-US" dirty="0" err="1"/>
              <a:t>readLines</a:t>
            </a:r>
            <a:r>
              <a:rPr lang="en-US" dirty="0"/>
              <a:t>(“path of the file with extension”)</a:t>
            </a:r>
          </a:p>
          <a:p>
            <a:endParaRPr lang="en-US" dirty="0"/>
          </a:p>
          <a:p>
            <a:r>
              <a:rPr lang="en-US" dirty="0"/>
              <a:t>Now check following</a:t>
            </a:r>
          </a:p>
          <a:p>
            <a:pPr marL="342900" indent="-342900">
              <a:buAutoNum type="arabicPeriod"/>
            </a:pPr>
            <a:r>
              <a:rPr lang="en-US" dirty="0"/>
              <a:t>length(text)</a:t>
            </a:r>
          </a:p>
          <a:p>
            <a:pPr marL="342900" indent="-342900">
              <a:buAutoNum type="arabicPeriod"/>
            </a:pPr>
            <a:r>
              <a:rPr lang="en-US" dirty="0" err="1"/>
              <a:t>Nchar</a:t>
            </a:r>
            <a:r>
              <a:rPr lang="en-US" dirty="0"/>
              <a:t>(text)</a:t>
            </a:r>
          </a:p>
          <a:p>
            <a:pPr marL="342900" indent="-342900">
              <a:buAutoNum type="arabicPeriod"/>
            </a:pPr>
            <a:r>
              <a:rPr lang="en-US" dirty="0" err="1"/>
              <a:t>File.size</a:t>
            </a:r>
            <a:r>
              <a:rPr lang="en-US" dirty="0"/>
              <a:t>(“path of file with extension”)</a:t>
            </a:r>
          </a:p>
          <a:p>
            <a:pPr marL="342900" indent="-342900">
              <a:buAutoNum type="arabicPeriod"/>
            </a:pPr>
            <a:endParaRPr lang="en-US" dirty="0"/>
          </a:p>
          <a:p>
            <a:r>
              <a:rPr lang="en-US" dirty="0"/>
              <a:t>Challenge</a:t>
            </a:r>
          </a:p>
          <a:p>
            <a:endParaRPr lang="en-US" dirty="0"/>
          </a:p>
          <a:p>
            <a:r>
              <a:rPr lang="en-US" dirty="0"/>
              <a:t>Can you identify what will happen if write scan() </a:t>
            </a:r>
            <a:r>
              <a:rPr lang="en-US" dirty="0" err="1"/>
              <a:t>inplace</a:t>
            </a:r>
            <a:r>
              <a:rPr lang="en-US" dirty="0"/>
              <a:t> of </a:t>
            </a:r>
            <a:r>
              <a:rPr lang="en-US" dirty="0" err="1"/>
              <a:t>readLine</a:t>
            </a:r>
            <a:r>
              <a:rPr lang="en-US" dirty="0"/>
              <a:t>()</a:t>
            </a:r>
          </a:p>
          <a:p>
            <a:endParaRPr lang="en-US" dirty="0"/>
          </a:p>
          <a:p>
            <a:endParaRPr lang="en-US" dirty="0"/>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2"/>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HTTP</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3"/>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HTTP Request</a:t>
            </a:r>
            <a:endParaRPr dirty="0"/>
          </a:p>
        </p:txBody>
      </p:sp>
      <p:pic>
        <p:nvPicPr>
          <p:cNvPr id="3" name="Picture 2">
            <a:extLst>
              <a:ext uri="{FF2B5EF4-FFF2-40B4-BE49-F238E27FC236}">
                <a16:creationId xmlns:a16="http://schemas.microsoft.com/office/drawing/2014/main" id="{D66643C4-2B6B-7C35-4A51-2E9AD4002F7B}"/>
              </a:ext>
            </a:extLst>
          </p:cNvPr>
          <p:cNvPicPr>
            <a:picLocks noChangeAspect="1"/>
          </p:cNvPicPr>
          <p:nvPr/>
        </p:nvPicPr>
        <p:blipFill>
          <a:blip r:embed="rId3"/>
          <a:stretch>
            <a:fillRect/>
          </a:stretch>
        </p:blipFill>
        <p:spPr>
          <a:xfrm>
            <a:off x="1733550" y="1281112"/>
            <a:ext cx="5676900" cy="25812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4"/>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HTTP Response</a:t>
            </a:r>
            <a:endParaRPr dirty="0"/>
          </a:p>
        </p:txBody>
      </p:sp>
      <p:pic>
        <p:nvPicPr>
          <p:cNvPr id="3" name="Picture 2">
            <a:extLst>
              <a:ext uri="{FF2B5EF4-FFF2-40B4-BE49-F238E27FC236}">
                <a16:creationId xmlns:a16="http://schemas.microsoft.com/office/drawing/2014/main" id="{C38B2EBD-98CC-FFDF-1D36-147A9A6FB32F}"/>
              </a:ext>
            </a:extLst>
          </p:cNvPr>
          <p:cNvPicPr>
            <a:picLocks noChangeAspect="1"/>
          </p:cNvPicPr>
          <p:nvPr/>
        </p:nvPicPr>
        <p:blipFill>
          <a:blip r:embed="rId3"/>
          <a:stretch>
            <a:fillRect/>
          </a:stretch>
        </p:blipFill>
        <p:spPr>
          <a:xfrm>
            <a:off x="1228216" y="873421"/>
            <a:ext cx="6934931" cy="31669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Installation of R Programming</a:t>
            </a:r>
            <a:endParaRPr/>
          </a:p>
        </p:txBody>
      </p:sp>
      <p:sp>
        <p:nvSpPr>
          <p:cNvPr id="136" name="Google Shape;136;p19"/>
          <p:cNvSpPr txBox="1"/>
          <p:nvPr/>
        </p:nvSpPr>
        <p:spPr>
          <a:xfrm>
            <a:off x="139575" y="1339950"/>
            <a:ext cx="3728100" cy="89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a:t>Step 1:</a:t>
            </a:r>
            <a:endParaRPr sz="1100" b="1"/>
          </a:p>
          <a:p>
            <a:pPr marL="0" lvl="0" indent="0" algn="l" rtl="0">
              <a:lnSpc>
                <a:spcPct val="115000"/>
              </a:lnSpc>
              <a:spcBef>
                <a:spcPts val="1200"/>
              </a:spcBef>
              <a:spcAft>
                <a:spcPts val="1200"/>
              </a:spcAft>
              <a:buNone/>
            </a:pPr>
            <a:r>
              <a:rPr lang="en" sz="1100"/>
              <a:t>First, we have to download the R setup from</a:t>
            </a:r>
            <a:r>
              <a:rPr lang="en" sz="1100">
                <a:uFill>
                  <a:noFill/>
                </a:uFill>
                <a:hlinkClick r:id="rId3"/>
              </a:rPr>
              <a:t> </a:t>
            </a:r>
            <a:r>
              <a:rPr lang="en" sz="1100" u="sng">
                <a:solidFill>
                  <a:schemeClr val="hlink"/>
                </a:solidFill>
                <a:hlinkClick r:id="rId3"/>
              </a:rPr>
              <a:t>https://cloud.r-project.org/bin/windows/base/</a:t>
            </a:r>
            <a:r>
              <a:rPr lang="en" sz="1100"/>
              <a:t>.</a:t>
            </a:r>
            <a:endParaRPr sz="1100"/>
          </a:p>
        </p:txBody>
      </p:sp>
      <p:pic>
        <p:nvPicPr>
          <p:cNvPr id="137" name="Google Shape;137;p19"/>
          <p:cNvPicPr preferRelativeResize="0"/>
          <p:nvPr/>
        </p:nvPicPr>
        <p:blipFill>
          <a:blip r:embed="rId4">
            <a:alphaModFix/>
          </a:blip>
          <a:stretch>
            <a:fillRect/>
          </a:stretch>
        </p:blipFill>
        <p:spPr>
          <a:xfrm>
            <a:off x="139575" y="2236825"/>
            <a:ext cx="3728227" cy="2097125"/>
          </a:xfrm>
          <a:prstGeom prst="rect">
            <a:avLst/>
          </a:prstGeom>
          <a:noFill/>
          <a:ln>
            <a:noFill/>
          </a:ln>
        </p:spPr>
      </p:pic>
      <p:sp>
        <p:nvSpPr>
          <p:cNvPr id="138" name="Google Shape;138;p19"/>
          <p:cNvSpPr txBox="1"/>
          <p:nvPr/>
        </p:nvSpPr>
        <p:spPr>
          <a:xfrm>
            <a:off x="4180400" y="535200"/>
            <a:ext cx="4745700" cy="97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700" b="1"/>
              <a:t>Step 2:</a:t>
            </a:r>
            <a:endParaRPr sz="700" b="1"/>
          </a:p>
          <a:p>
            <a:pPr marL="0" lvl="0" indent="0" algn="l" rtl="0">
              <a:lnSpc>
                <a:spcPct val="115000"/>
              </a:lnSpc>
              <a:spcBef>
                <a:spcPts val="1200"/>
              </a:spcBef>
              <a:spcAft>
                <a:spcPts val="0"/>
              </a:spcAft>
              <a:buNone/>
            </a:pPr>
            <a:r>
              <a:rPr lang="en" sz="700"/>
              <a:t>When we click on </a:t>
            </a:r>
            <a:r>
              <a:rPr lang="en" sz="700" b="1"/>
              <a:t>Download R 4.2.2 for windows</a:t>
            </a:r>
            <a:r>
              <a:rPr lang="en" sz="700"/>
              <a:t>, our downloading will be started of R setup. Once the downloading is finished, we have to run the setup of R in the following way:</a:t>
            </a:r>
            <a:endParaRPr sz="700"/>
          </a:p>
          <a:p>
            <a:pPr marL="0" lvl="0" indent="0" algn="l" rtl="0">
              <a:lnSpc>
                <a:spcPct val="115000"/>
              </a:lnSpc>
              <a:spcBef>
                <a:spcPts val="1200"/>
              </a:spcBef>
              <a:spcAft>
                <a:spcPts val="1200"/>
              </a:spcAft>
              <a:buNone/>
            </a:pPr>
            <a:r>
              <a:rPr lang="en" sz="700"/>
              <a:t>1) Select the path where we want to download the R and proceed to Next.</a:t>
            </a:r>
            <a:endParaRPr sz="300"/>
          </a:p>
        </p:txBody>
      </p:sp>
      <p:pic>
        <p:nvPicPr>
          <p:cNvPr id="139" name="Google Shape;139;p19"/>
          <p:cNvPicPr preferRelativeResize="0"/>
          <p:nvPr/>
        </p:nvPicPr>
        <p:blipFill>
          <a:blip r:embed="rId5">
            <a:alphaModFix/>
          </a:blip>
          <a:stretch>
            <a:fillRect/>
          </a:stretch>
        </p:blipFill>
        <p:spPr>
          <a:xfrm>
            <a:off x="4285399" y="3229776"/>
            <a:ext cx="2076625" cy="1655523"/>
          </a:xfrm>
          <a:prstGeom prst="rect">
            <a:avLst/>
          </a:prstGeom>
          <a:noFill/>
          <a:ln>
            <a:noFill/>
          </a:ln>
        </p:spPr>
      </p:pic>
      <p:pic>
        <p:nvPicPr>
          <p:cNvPr id="140" name="Google Shape;140;p19"/>
          <p:cNvPicPr preferRelativeResize="0"/>
          <p:nvPr/>
        </p:nvPicPr>
        <p:blipFill>
          <a:blip r:embed="rId6">
            <a:alphaModFix/>
          </a:blip>
          <a:stretch>
            <a:fillRect/>
          </a:stretch>
        </p:blipFill>
        <p:spPr>
          <a:xfrm>
            <a:off x="6535325" y="3213787"/>
            <a:ext cx="2134688" cy="1687500"/>
          </a:xfrm>
          <a:prstGeom prst="rect">
            <a:avLst/>
          </a:prstGeom>
          <a:noFill/>
          <a:ln>
            <a:noFill/>
          </a:ln>
        </p:spPr>
      </p:pic>
      <p:pic>
        <p:nvPicPr>
          <p:cNvPr id="141" name="Google Shape;141;p19"/>
          <p:cNvPicPr preferRelativeResize="0"/>
          <p:nvPr/>
        </p:nvPicPr>
        <p:blipFill>
          <a:blip r:embed="rId7">
            <a:alphaModFix/>
          </a:blip>
          <a:stretch>
            <a:fillRect/>
          </a:stretch>
        </p:blipFill>
        <p:spPr>
          <a:xfrm>
            <a:off x="4285402" y="1507732"/>
            <a:ext cx="2076625" cy="1642947"/>
          </a:xfrm>
          <a:prstGeom prst="rect">
            <a:avLst/>
          </a:prstGeom>
          <a:noFill/>
          <a:ln>
            <a:noFill/>
          </a:ln>
        </p:spPr>
      </p:pic>
      <p:pic>
        <p:nvPicPr>
          <p:cNvPr id="142" name="Google Shape;142;p19"/>
          <p:cNvPicPr preferRelativeResize="0"/>
          <p:nvPr/>
        </p:nvPicPr>
        <p:blipFill>
          <a:blip r:embed="rId8">
            <a:alphaModFix/>
          </a:blip>
          <a:stretch>
            <a:fillRect/>
          </a:stretch>
        </p:blipFill>
        <p:spPr>
          <a:xfrm>
            <a:off x="6535325" y="1507200"/>
            <a:ext cx="2019251" cy="158945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5"/>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i="0" dirty="0">
                <a:solidFill>
                  <a:srgbClr val="292929"/>
                </a:solidFill>
                <a:effectLst/>
                <a:latin typeface="source-serif-pro"/>
              </a:rPr>
              <a:t>Exploratory Data Analysis</a:t>
            </a:r>
            <a:r>
              <a:rPr lang="en-US" b="0" i="0" dirty="0">
                <a:solidFill>
                  <a:srgbClr val="292929"/>
                </a:solidFill>
                <a:effectLst/>
                <a:latin typeface="source-serif-pro"/>
              </a:rPr>
              <a:t> (</a:t>
            </a:r>
            <a:r>
              <a:rPr lang="en-US" b="1" i="0" dirty="0">
                <a:solidFill>
                  <a:srgbClr val="292929"/>
                </a:solidFill>
                <a:effectLst/>
                <a:latin typeface="source-serif-pro"/>
              </a:rPr>
              <a:t>EDA</a:t>
            </a:r>
            <a:r>
              <a:rPr lang="en-US" b="0" i="0" dirty="0">
                <a:solidFill>
                  <a:srgbClr val="292929"/>
                </a:solidFill>
                <a:effectLst/>
                <a:latin typeface="source-serif-pro"/>
              </a:rPr>
              <a:t>)</a:t>
            </a:r>
            <a:endParaRPr dirty="0"/>
          </a:p>
        </p:txBody>
      </p:sp>
      <p:sp>
        <p:nvSpPr>
          <p:cNvPr id="3" name="TextBox 2">
            <a:extLst>
              <a:ext uri="{FF2B5EF4-FFF2-40B4-BE49-F238E27FC236}">
                <a16:creationId xmlns:a16="http://schemas.microsoft.com/office/drawing/2014/main" id="{4C475199-689B-A4F7-C0D7-93F3936C4737}"/>
              </a:ext>
            </a:extLst>
          </p:cNvPr>
          <p:cNvSpPr txBox="1"/>
          <p:nvPr/>
        </p:nvSpPr>
        <p:spPr>
          <a:xfrm>
            <a:off x="608714" y="908831"/>
            <a:ext cx="7620886" cy="1600438"/>
          </a:xfrm>
          <a:prstGeom prst="rect">
            <a:avLst/>
          </a:prstGeom>
          <a:noFill/>
        </p:spPr>
        <p:txBody>
          <a:bodyPr wrap="square">
            <a:spAutoFit/>
          </a:bodyPr>
          <a:lstStyle/>
          <a:p>
            <a:pPr algn="just"/>
            <a:r>
              <a:rPr lang="en-US" b="1" i="0" dirty="0">
                <a:solidFill>
                  <a:srgbClr val="292929"/>
                </a:solidFill>
                <a:effectLst/>
                <a:latin typeface="source-serif-pro"/>
              </a:rPr>
              <a:t>Exploratory Data Analysis</a:t>
            </a:r>
            <a:r>
              <a:rPr lang="en-US" b="0" i="0" dirty="0">
                <a:solidFill>
                  <a:srgbClr val="292929"/>
                </a:solidFill>
                <a:effectLst/>
                <a:latin typeface="source-serif-pro"/>
              </a:rPr>
              <a:t> (</a:t>
            </a:r>
            <a:r>
              <a:rPr lang="en-US" b="1" i="0" dirty="0">
                <a:solidFill>
                  <a:srgbClr val="292929"/>
                </a:solidFill>
                <a:effectLst/>
                <a:latin typeface="source-serif-pro"/>
              </a:rPr>
              <a:t>EDA</a:t>
            </a:r>
            <a:r>
              <a:rPr lang="en-US" b="0" i="0" dirty="0">
                <a:solidFill>
                  <a:srgbClr val="292929"/>
                </a:solidFill>
                <a:effectLst/>
                <a:latin typeface="source-serif-pro"/>
              </a:rPr>
              <a:t>) is the process of analyzing and visualizing the data to get a better understanding of the data and glean insight from it. There are various steps involved when doing EDA but the following are the common steps that a data analyst can take when performing EDA:</a:t>
            </a:r>
          </a:p>
          <a:p>
            <a:pPr algn="l">
              <a:buFont typeface="+mj-lt"/>
              <a:buAutoNum type="arabicPeriod"/>
            </a:pPr>
            <a:r>
              <a:rPr lang="en-US" b="0" i="0" dirty="0">
                <a:solidFill>
                  <a:srgbClr val="292929"/>
                </a:solidFill>
                <a:effectLst/>
                <a:latin typeface="source-serif-pro"/>
              </a:rPr>
              <a:t>Import the data</a:t>
            </a:r>
          </a:p>
          <a:p>
            <a:pPr algn="l">
              <a:buFont typeface="+mj-lt"/>
              <a:buAutoNum type="arabicPeriod"/>
            </a:pPr>
            <a:r>
              <a:rPr lang="en-US" b="0" i="0" dirty="0">
                <a:solidFill>
                  <a:srgbClr val="292929"/>
                </a:solidFill>
                <a:effectLst/>
                <a:latin typeface="source-serif-pro"/>
              </a:rPr>
              <a:t>Clean the data</a:t>
            </a:r>
          </a:p>
          <a:p>
            <a:pPr algn="l">
              <a:buFont typeface="+mj-lt"/>
              <a:buAutoNum type="arabicPeriod"/>
            </a:pPr>
            <a:r>
              <a:rPr lang="en-US" b="0" i="0" dirty="0">
                <a:solidFill>
                  <a:srgbClr val="292929"/>
                </a:solidFill>
                <a:effectLst/>
                <a:latin typeface="source-serif-pro"/>
              </a:rPr>
              <a:t>Process the data</a:t>
            </a:r>
          </a:p>
          <a:p>
            <a:pPr algn="l">
              <a:buFont typeface="+mj-lt"/>
              <a:buAutoNum type="arabicPeriod"/>
            </a:pPr>
            <a:r>
              <a:rPr lang="en-US" b="0" i="0" dirty="0">
                <a:solidFill>
                  <a:srgbClr val="292929"/>
                </a:solidFill>
                <a:effectLst/>
                <a:latin typeface="source-serif-pro"/>
              </a:rPr>
              <a:t>Visualize the data</a:t>
            </a:r>
          </a:p>
        </p:txBody>
      </p:sp>
      <p:sp>
        <p:nvSpPr>
          <p:cNvPr id="5" name="TextBox 4">
            <a:extLst>
              <a:ext uri="{FF2B5EF4-FFF2-40B4-BE49-F238E27FC236}">
                <a16:creationId xmlns:a16="http://schemas.microsoft.com/office/drawing/2014/main" id="{4A5C13D2-0217-C137-4E8E-BA32894DF125}"/>
              </a:ext>
            </a:extLst>
          </p:cNvPr>
          <p:cNvSpPr txBox="1"/>
          <p:nvPr/>
        </p:nvSpPr>
        <p:spPr>
          <a:xfrm>
            <a:off x="3692157" y="3065118"/>
            <a:ext cx="4641110" cy="1384995"/>
          </a:xfrm>
          <a:prstGeom prst="rect">
            <a:avLst/>
          </a:prstGeom>
          <a:noFill/>
        </p:spPr>
        <p:txBody>
          <a:bodyPr wrap="square">
            <a:spAutoFit/>
          </a:bodyPr>
          <a:lstStyle/>
          <a:p>
            <a:pPr algn="l"/>
            <a:r>
              <a:rPr lang="en-US" b="1" i="0" dirty="0">
                <a:solidFill>
                  <a:srgbClr val="292929"/>
                </a:solidFill>
                <a:effectLst/>
                <a:latin typeface="source-serif-pro"/>
              </a:rPr>
              <a:t>Package to be used</a:t>
            </a:r>
          </a:p>
          <a:p>
            <a:pPr algn="l">
              <a:buFont typeface="+mj-lt"/>
              <a:buAutoNum type="arabicPeriod"/>
            </a:pPr>
            <a:r>
              <a:rPr lang="en-US" b="1" i="0" dirty="0" err="1">
                <a:solidFill>
                  <a:srgbClr val="292929"/>
                </a:solidFill>
                <a:effectLst/>
                <a:latin typeface="source-serif-pro"/>
              </a:rPr>
              <a:t>Tidyverse</a:t>
            </a:r>
            <a:r>
              <a:rPr lang="en-US" b="1" i="0" dirty="0">
                <a:solidFill>
                  <a:srgbClr val="292929"/>
                </a:solidFill>
                <a:effectLst/>
                <a:latin typeface="source-serif-pro"/>
              </a:rPr>
              <a:t> </a:t>
            </a:r>
            <a:r>
              <a:rPr lang="en-US" b="0" i="0" dirty="0">
                <a:solidFill>
                  <a:srgbClr val="292929"/>
                </a:solidFill>
                <a:effectLst/>
                <a:latin typeface="source-serif-pro"/>
              </a:rPr>
              <a:t>package for tidying up the data set</a:t>
            </a:r>
          </a:p>
          <a:p>
            <a:pPr algn="l">
              <a:buFont typeface="+mj-lt"/>
              <a:buAutoNum type="arabicPeriod"/>
            </a:pPr>
            <a:r>
              <a:rPr lang="en-US" b="1" i="0" dirty="0">
                <a:solidFill>
                  <a:srgbClr val="292929"/>
                </a:solidFill>
                <a:effectLst/>
                <a:latin typeface="source-serif-pro"/>
              </a:rPr>
              <a:t>ggplot2 </a:t>
            </a:r>
            <a:r>
              <a:rPr lang="en-US" b="0" i="0" dirty="0">
                <a:solidFill>
                  <a:srgbClr val="292929"/>
                </a:solidFill>
                <a:effectLst/>
                <a:latin typeface="source-serif-pro"/>
              </a:rPr>
              <a:t>package for visualizations</a:t>
            </a:r>
          </a:p>
          <a:p>
            <a:pPr algn="l">
              <a:buFont typeface="+mj-lt"/>
              <a:buAutoNum type="arabicPeriod"/>
            </a:pPr>
            <a:r>
              <a:rPr lang="en-US" b="1" i="0" dirty="0" err="1">
                <a:solidFill>
                  <a:srgbClr val="292929"/>
                </a:solidFill>
                <a:effectLst/>
                <a:latin typeface="source-serif-pro"/>
              </a:rPr>
              <a:t>corrplot</a:t>
            </a:r>
            <a:r>
              <a:rPr lang="en-US" b="1" i="0" dirty="0">
                <a:solidFill>
                  <a:srgbClr val="292929"/>
                </a:solidFill>
                <a:effectLst/>
                <a:latin typeface="source-serif-pro"/>
              </a:rPr>
              <a:t> </a:t>
            </a:r>
            <a:r>
              <a:rPr lang="en-US" b="0" i="0" dirty="0">
                <a:solidFill>
                  <a:srgbClr val="292929"/>
                </a:solidFill>
                <a:effectLst/>
                <a:latin typeface="source-serif-pro"/>
              </a:rPr>
              <a:t>package for correlation plot</a:t>
            </a:r>
          </a:p>
          <a:p>
            <a:pPr algn="l">
              <a:buFont typeface="+mj-lt"/>
              <a:buAutoNum type="arabicPeriod"/>
            </a:pPr>
            <a:r>
              <a:rPr lang="en-US" b="0" i="0" dirty="0">
                <a:solidFill>
                  <a:srgbClr val="292929"/>
                </a:solidFill>
                <a:effectLst/>
                <a:latin typeface="source-serif-pro"/>
              </a:rPr>
              <a:t>Some other basic functions to manipulate data like </a:t>
            </a:r>
            <a:r>
              <a:rPr lang="en-US" b="0" i="0" dirty="0" err="1">
                <a:solidFill>
                  <a:srgbClr val="292929"/>
                </a:solidFill>
                <a:effectLst/>
                <a:latin typeface="source-serif-pro"/>
              </a:rPr>
              <a:t>strsplit</a:t>
            </a:r>
            <a:r>
              <a:rPr lang="en-US" b="0" i="0" dirty="0">
                <a:solidFill>
                  <a:srgbClr val="292929"/>
                </a:solidFill>
                <a:effectLst/>
                <a:latin typeface="source-serif-pro"/>
              </a:rPr>
              <a:t> (), </a:t>
            </a:r>
            <a:r>
              <a:rPr lang="en-US" b="0" i="0" dirty="0" err="1">
                <a:solidFill>
                  <a:srgbClr val="292929"/>
                </a:solidFill>
                <a:effectLst/>
                <a:latin typeface="source-serif-pro"/>
              </a:rPr>
              <a:t>cbind</a:t>
            </a:r>
            <a:r>
              <a:rPr lang="en-US" b="0" i="0" dirty="0">
                <a:solidFill>
                  <a:srgbClr val="292929"/>
                </a:solidFill>
                <a:effectLst/>
                <a:latin typeface="source-serif-pro"/>
              </a:rPr>
              <a:t> (), matrix () and so 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6"/>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F787E5BC-F941-4AC8-F827-FF699C2C83EF}"/>
              </a:ext>
            </a:extLst>
          </p:cNvPr>
          <p:cNvSpPr txBox="1"/>
          <p:nvPr/>
        </p:nvSpPr>
        <p:spPr>
          <a:xfrm>
            <a:off x="2235496" y="2311469"/>
            <a:ext cx="4641110" cy="523220"/>
          </a:xfrm>
          <a:prstGeom prst="rect">
            <a:avLst/>
          </a:prstGeom>
          <a:noFill/>
        </p:spPr>
        <p:txBody>
          <a:bodyPr wrap="square">
            <a:spAutoFit/>
          </a:bodyPr>
          <a:lstStyle/>
          <a:p>
            <a:r>
              <a:rPr lang="en-US" dirty="0"/>
              <a:t>https://towardsdatascience.com/exploratory-data-analysis-in-r-for-beginners-fe031add7072</a:t>
            </a:r>
          </a:p>
        </p:txBody>
      </p:sp>
      <p:sp>
        <p:nvSpPr>
          <p:cNvPr id="5" name="TextBox 4">
            <a:extLst>
              <a:ext uri="{FF2B5EF4-FFF2-40B4-BE49-F238E27FC236}">
                <a16:creationId xmlns:a16="http://schemas.microsoft.com/office/drawing/2014/main" id="{5F366BD5-2E14-A707-D45E-9388BB932C43}"/>
              </a:ext>
            </a:extLst>
          </p:cNvPr>
          <p:cNvSpPr txBox="1"/>
          <p:nvPr/>
        </p:nvSpPr>
        <p:spPr>
          <a:xfrm>
            <a:off x="2235496" y="3417255"/>
            <a:ext cx="4641110" cy="523220"/>
          </a:xfrm>
          <a:prstGeom prst="rect">
            <a:avLst/>
          </a:prstGeom>
          <a:noFill/>
        </p:spPr>
        <p:txBody>
          <a:bodyPr wrap="square">
            <a:spAutoFit/>
          </a:bodyPr>
          <a:lstStyle/>
          <a:p>
            <a:r>
              <a:rPr lang="en-US" dirty="0"/>
              <a:t>https://www.edureka.co/blog/support-vector-machine-in-r/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 name="Rectangle 1"/>
          <p:cNvSpPr/>
          <p:nvPr/>
        </p:nvSpPr>
        <p:spPr>
          <a:xfrm>
            <a:off x="124691" y="632988"/>
            <a:ext cx="8513618" cy="4401205"/>
          </a:xfrm>
          <a:prstGeom prst="rect">
            <a:avLst/>
          </a:prstGeom>
        </p:spPr>
        <p:txBody>
          <a:bodyPr wrap="square">
            <a:spAutoFit/>
          </a:bodyPr>
          <a:lstStyle/>
          <a:p>
            <a:r>
              <a:rPr lang="en-IN" dirty="0" err="1"/>
              <a:t>install.packages</a:t>
            </a:r>
            <a:r>
              <a:rPr lang="en-IN" dirty="0"/>
              <a:t>("caret</a:t>
            </a:r>
            <a:r>
              <a:rPr lang="en-IN" dirty="0" smtClean="0"/>
              <a:t>")</a:t>
            </a:r>
          </a:p>
          <a:p>
            <a:r>
              <a:rPr lang="en-IN" dirty="0" smtClean="0"/>
              <a:t>library</a:t>
            </a:r>
            <a:r>
              <a:rPr lang="en-IN" dirty="0"/>
              <a:t>('caret</a:t>
            </a:r>
            <a:r>
              <a:rPr lang="en-IN" dirty="0" smtClean="0"/>
              <a:t>')</a:t>
            </a:r>
          </a:p>
          <a:p>
            <a:r>
              <a:rPr lang="en-IN" dirty="0" smtClean="0"/>
              <a:t>heart </a:t>
            </a:r>
            <a:r>
              <a:rPr lang="en-IN" dirty="0"/>
              <a:t>&lt;- read.csv("/cloud/project/heart.csv", </a:t>
            </a:r>
            <a:r>
              <a:rPr lang="en-IN" dirty="0" err="1"/>
              <a:t>sep</a:t>
            </a:r>
            <a:r>
              <a:rPr lang="en-IN" dirty="0"/>
              <a:t> = ',', header = FALSE</a:t>
            </a:r>
            <a:r>
              <a:rPr lang="en-IN" dirty="0" smtClean="0"/>
              <a:t>)</a:t>
            </a:r>
          </a:p>
          <a:p>
            <a:r>
              <a:rPr lang="en-IN" dirty="0" err="1" smtClean="0"/>
              <a:t>str</a:t>
            </a:r>
            <a:r>
              <a:rPr lang="en-IN" dirty="0" smtClean="0"/>
              <a:t>(heart)</a:t>
            </a:r>
          </a:p>
          <a:p>
            <a:r>
              <a:rPr lang="en-IN" dirty="0" smtClean="0"/>
              <a:t>head(heart)</a:t>
            </a:r>
          </a:p>
          <a:p>
            <a:r>
              <a:rPr lang="en-IN" dirty="0" err="1" smtClean="0"/>
              <a:t>intrain</a:t>
            </a:r>
            <a:r>
              <a:rPr lang="en-IN" dirty="0" smtClean="0"/>
              <a:t> </a:t>
            </a:r>
            <a:r>
              <a:rPr lang="en-IN" dirty="0"/>
              <a:t>&lt;- </a:t>
            </a:r>
            <a:r>
              <a:rPr lang="en-IN" dirty="0" err="1"/>
              <a:t>createDataPartition</a:t>
            </a:r>
            <a:r>
              <a:rPr lang="en-IN" dirty="0"/>
              <a:t>(y = heart$V14, p= 0.7, list = FALSE</a:t>
            </a:r>
            <a:r>
              <a:rPr lang="en-IN" dirty="0" smtClean="0"/>
              <a:t>)</a:t>
            </a:r>
          </a:p>
          <a:p>
            <a:r>
              <a:rPr lang="en-IN" dirty="0" smtClean="0"/>
              <a:t>training </a:t>
            </a:r>
            <a:r>
              <a:rPr lang="en-IN" dirty="0"/>
              <a:t>&lt;- heart[</a:t>
            </a:r>
            <a:r>
              <a:rPr lang="en-IN" dirty="0" err="1"/>
              <a:t>intrain</a:t>
            </a:r>
            <a:r>
              <a:rPr lang="en-IN" dirty="0" smtClean="0"/>
              <a:t>,]</a:t>
            </a:r>
          </a:p>
          <a:p>
            <a:r>
              <a:rPr lang="en-IN" dirty="0" smtClean="0"/>
              <a:t>testing </a:t>
            </a:r>
            <a:r>
              <a:rPr lang="en-IN" dirty="0"/>
              <a:t>&lt;- heart[-</a:t>
            </a:r>
            <a:r>
              <a:rPr lang="en-IN" dirty="0" err="1"/>
              <a:t>intrain</a:t>
            </a:r>
            <a:r>
              <a:rPr lang="en-IN" dirty="0" smtClean="0"/>
              <a:t>,]</a:t>
            </a:r>
          </a:p>
          <a:p>
            <a:r>
              <a:rPr lang="en-IN" dirty="0" smtClean="0"/>
              <a:t>dim(training</a:t>
            </a:r>
            <a:r>
              <a:rPr lang="en-IN" dirty="0"/>
              <a:t>); </a:t>
            </a:r>
            <a:endParaRPr lang="en-IN" dirty="0" smtClean="0"/>
          </a:p>
          <a:p>
            <a:r>
              <a:rPr lang="en-IN" dirty="0" smtClean="0"/>
              <a:t>dim(testing);</a:t>
            </a:r>
          </a:p>
          <a:p>
            <a:r>
              <a:rPr lang="en-IN" dirty="0" err="1" smtClean="0"/>
              <a:t>anyNA</a:t>
            </a:r>
            <a:r>
              <a:rPr lang="en-IN" dirty="0" smtClean="0"/>
              <a:t>(heart)</a:t>
            </a:r>
          </a:p>
          <a:p>
            <a:r>
              <a:rPr lang="en-IN" dirty="0" smtClean="0"/>
              <a:t>summary(heart)</a:t>
            </a:r>
          </a:p>
          <a:p>
            <a:r>
              <a:rPr lang="en-IN" dirty="0" smtClean="0"/>
              <a:t>training</a:t>
            </a:r>
            <a:r>
              <a:rPr lang="en-IN" dirty="0"/>
              <a:t>[["V14"]] = factor(training[["V14</a:t>
            </a:r>
            <a:r>
              <a:rPr lang="en-IN" dirty="0" smtClean="0"/>
              <a:t>"]])</a:t>
            </a:r>
          </a:p>
          <a:p>
            <a:r>
              <a:rPr lang="en-IN" dirty="0" err="1" smtClean="0"/>
              <a:t>trctrl</a:t>
            </a:r>
            <a:r>
              <a:rPr lang="en-IN" dirty="0" smtClean="0"/>
              <a:t> </a:t>
            </a:r>
            <a:r>
              <a:rPr lang="en-IN" dirty="0"/>
              <a:t>&lt;- </a:t>
            </a:r>
            <a:r>
              <a:rPr lang="en-IN" dirty="0" err="1"/>
              <a:t>trainControl</a:t>
            </a:r>
            <a:r>
              <a:rPr lang="en-IN" dirty="0"/>
              <a:t>(method = "</a:t>
            </a:r>
            <a:r>
              <a:rPr lang="en-IN" dirty="0" err="1"/>
              <a:t>repeatedcv</a:t>
            </a:r>
            <a:r>
              <a:rPr lang="en-IN" dirty="0"/>
              <a:t>", number = 10, repeats = 3</a:t>
            </a:r>
            <a:r>
              <a:rPr lang="en-IN" dirty="0" smtClean="0"/>
              <a:t>)</a:t>
            </a:r>
          </a:p>
          <a:p>
            <a:r>
              <a:rPr lang="en-IN" dirty="0" err="1" smtClean="0"/>
              <a:t>svm_Linear</a:t>
            </a:r>
            <a:r>
              <a:rPr lang="en-IN" dirty="0" smtClean="0"/>
              <a:t> </a:t>
            </a:r>
            <a:r>
              <a:rPr lang="en-IN" dirty="0"/>
              <a:t>&lt;- train(V14 ~., data = training, method = "</a:t>
            </a:r>
            <a:r>
              <a:rPr lang="en-IN" dirty="0" err="1"/>
              <a:t>svmLinear</a:t>
            </a:r>
            <a:r>
              <a:rPr lang="en-IN" dirty="0" smtClean="0"/>
              <a:t>",</a:t>
            </a:r>
            <a:r>
              <a:rPr lang="en-IN" dirty="0" err="1" smtClean="0"/>
              <a:t>trControl</a:t>
            </a:r>
            <a:r>
              <a:rPr lang="en-IN" dirty="0" smtClean="0"/>
              <a:t>=</a:t>
            </a:r>
            <a:r>
              <a:rPr lang="en-IN" dirty="0" err="1" smtClean="0"/>
              <a:t>trctrl,preProcess</a:t>
            </a:r>
            <a:r>
              <a:rPr lang="en-IN" dirty="0" smtClean="0"/>
              <a:t> </a:t>
            </a:r>
            <a:r>
              <a:rPr lang="en-IN" dirty="0"/>
              <a:t>= c("</a:t>
            </a:r>
            <a:r>
              <a:rPr lang="en-IN" dirty="0" err="1"/>
              <a:t>center</a:t>
            </a:r>
            <a:r>
              <a:rPr lang="en-IN" dirty="0"/>
              <a:t>", "scale</a:t>
            </a:r>
            <a:r>
              <a:rPr lang="en-IN" dirty="0" smtClean="0"/>
              <a:t>"), </a:t>
            </a:r>
            <a:r>
              <a:rPr lang="en-IN" dirty="0" err="1" smtClean="0"/>
              <a:t>tuneLength</a:t>
            </a:r>
            <a:r>
              <a:rPr lang="en-IN" dirty="0" smtClean="0"/>
              <a:t> </a:t>
            </a:r>
            <a:r>
              <a:rPr lang="en-IN" dirty="0"/>
              <a:t>= 10</a:t>
            </a:r>
            <a:r>
              <a:rPr lang="en-IN" dirty="0" smtClean="0"/>
              <a:t>)</a:t>
            </a:r>
          </a:p>
          <a:p>
            <a:r>
              <a:rPr lang="en-IN" dirty="0" err="1" smtClean="0"/>
              <a:t>svm_Lineartest_pred</a:t>
            </a:r>
            <a:r>
              <a:rPr lang="en-IN" dirty="0" smtClean="0"/>
              <a:t> </a:t>
            </a:r>
            <a:r>
              <a:rPr lang="en-IN" dirty="0"/>
              <a:t>&lt;- predict(</a:t>
            </a:r>
            <a:r>
              <a:rPr lang="en-IN" dirty="0" err="1"/>
              <a:t>svm_Linear</a:t>
            </a:r>
            <a:r>
              <a:rPr lang="en-IN" dirty="0"/>
              <a:t>, </a:t>
            </a:r>
            <a:r>
              <a:rPr lang="en-IN" dirty="0" err="1"/>
              <a:t>newdata</a:t>
            </a:r>
            <a:r>
              <a:rPr lang="en-IN" dirty="0"/>
              <a:t> = testing</a:t>
            </a:r>
            <a:r>
              <a:rPr lang="en-IN" dirty="0" smtClean="0"/>
              <a:t>)</a:t>
            </a:r>
          </a:p>
          <a:p>
            <a:r>
              <a:rPr lang="en-IN" dirty="0" err="1" smtClean="0"/>
              <a:t>test_predconfusionMatrix</a:t>
            </a:r>
            <a:r>
              <a:rPr lang="en-IN" dirty="0" smtClean="0"/>
              <a:t>(table(</a:t>
            </a:r>
            <a:r>
              <a:rPr lang="en-IN" dirty="0" err="1" smtClean="0"/>
              <a:t>test_pred</a:t>
            </a:r>
            <a:r>
              <a:rPr lang="en-IN" dirty="0"/>
              <a:t>, testing$V14</a:t>
            </a:r>
            <a:r>
              <a:rPr lang="en-IN" dirty="0" smtClean="0"/>
              <a:t>))</a:t>
            </a:r>
          </a:p>
          <a:p>
            <a:r>
              <a:rPr lang="en-IN" dirty="0" smtClean="0"/>
              <a:t>plot(</a:t>
            </a:r>
            <a:r>
              <a:rPr lang="en-IN" dirty="0" err="1" smtClean="0"/>
              <a:t>svm_Linear</a:t>
            </a:r>
            <a:r>
              <a:rPr lang="en-IN" dirty="0"/>
              <a:t>, main="Linear</a:t>
            </a:r>
            <a:r>
              <a:rPr lang="en-IN" dirty="0" smtClean="0"/>
              <a:t>")</a:t>
            </a:r>
          </a:p>
          <a:p>
            <a:endParaRPr lang="en-I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 name="Rectangle 1"/>
          <p:cNvSpPr/>
          <p:nvPr/>
        </p:nvSpPr>
        <p:spPr>
          <a:xfrm>
            <a:off x="623454" y="1033427"/>
            <a:ext cx="8007927" cy="954107"/>
          </a:xfrm>
          <a:prstGeom prst="rect">
            <a:avLst/>
          </a:prstGeom>
        </p:spPr>
        <p:txBody>
          <a:bodyPr wrap="square">
            <a:spAutoFit/>
          </a:bodyPr>
          <a:lstStyle/>
          <a:p>
            <a:r>
              <a:rPr lang="en-IN" dirty="0"/>
              <a:t>grid &lt;- </a:t>
            </a:r>
            <a:r>
              <a:rPr lang="en-IN" dirty="0" err="1"/>
              <a:t>expand.grid</a:t>
            </a:r>
            <a:r>
              <a:rPr lang="en-IN" dirty="0"/>
              <a:t>(C = c(0,0.01, 0.05, 0.1, 0.25, 0.5, 0.75, 1, 1.25, 1.5, 1.75, 2,5</a:t>
            </a:r>
            <a:r>
              <a:rPr lang="en-IN" dirty="0" smtClean="0"/>
              <a:t>))</a:t>
            </a:r>
          </a:p>
          <a:p>
            <a:r>
              <a:rPr lang="en-IN" dirty="0" err="1" smtClean="0"/>
              <a:t>svm_Linear_Grid</a:t>
            </a:r>
            <a:r>
              <a:rPr lang="en-IN" dirty="0" smtClean="0"/>
              <a:t> </a:t>
            </a:r>
            <a:r>
              <a:rPr lang="en-IN" dirty="0"/>
              <a:t>&lt;- train(V14 ~., data = training, method = "</a:t>
            </a:r>
            <a:r>
              <a:rPr lang="en-IN" dirty="0" err="1"/>
              <a:t>svmLinear</a:t>
            </a:r>
            <a:r>
              <a:rPr lang="en-IN" dirty="0"/>
              <a:t>", </a:t>
            </a:r>
            <a:r>
              <a:rPr lang="en-IN" dirty="0" err="1" smtClean="0"/>
              <a:t>trControl</a:t>
            </a:r>
            <a:r>
              <a:rPr lang="en-IN" dirty="0" smtClean="0"/>
              <a:t>=</a:t>
            </a:r>
            <a:r>
              <a:rPr lang="en-IN" dirty="0" err="1" smtClean="0"/>
              <a:t>trctrl</a:t>
            </a:r>
            <a:r>
              <a:rPr lang="en-IN" dirty="0" smtClean="0"/>
              <a:t>,                    </a:t>
            </a:r>
            <a:r>
              <a:rPr lang="en-IN" dirty="0" err="1" smtClean="0"/>
              <a:t>preProcess</a:t>
            </a:r>
            <a:r>
              <a:rPr lang="en-IN" dirty="0" smtClean="0"/>
              <a:t> </a:t>
            </a:r>
            <a:r>
              <a:rPr lang="en-IN" dirty="0"/>
              <a:t>= c("</a:t>
            </a:r>
            <a:r>
              <a:rPr lang="en-IN" dirty="0" err="1"/>
              <a:t>center</a:t>
            </a:r>
            <a:r>
              <a:rPr lang="en-IN" dirty="0"/>
              <a:t>", "scale"), </a:t>
            </a:r>
            <a:r>
              <a:rPr lang="en-IN" dirty="0" err="1" smtClean="0"/>
              <a:t>tuneGrid</a:t>
            </a:r>
            <a:r>
              <a:rPr lang="en-IN" dirty="0" smtClean="0"/>
              <a:t> </a:t>
            </a:r>
            <a:r>
              <a:rPr lang="en-IN" dirty="0"/>
              <a:t>= grid, </a:t>
            </a:r>
            <a:r>
              <a:rPr lang="en-IN" dirty="0" err="1" smtClean="0"/>
              <a:t>tuneLength</a:t>
            </a:r>
            <a:r>
              <a:rPr lang="en-IN" dirty="0" smtClean="0"/>
              <a:t> </a:t>
            </a:r>
            <a:r>
              <a:rPr lang="en-IN" dirty="0"/>
              <a:t>= 10</a:t>
            </a:r>
            <a:r>
              <a:rPr lang="en-IN" dirty="0" smtClean="0"/>
              <a:t>)</a:t>
            </a:r>
          </a:p>
          <a:p>
            <a:r>
              <a:rPr lang="en-IN" dirty="0" err="1" smtClean="0"/>
              <a:t>svm_Linear_Gridplot</a:t>
            </a:r>
            <a:r>
              <a:rPr lang="en-IN" dirty="0" smtClean="0"/>
              <a:t>(</a:t>
            </a:r>
            <a:r>
              <a:rPr lang="en-IN" dirty="0" err="1" smtClean="0"/>
              <a:t>svm_Linear_Grid</a:t>
            </a:r>
            <a:r>
              <a:rPr lang="en-IN" dirty="0"/>
              <a:t>, main="Grid")</a:t>
            </a:r>
          </a:p>
        </p:txBody>
      </p:sp>
    </p:spTree>
    <p:extLst>
      <p:ext uri="{BB962C8B-B14F-4D97-AF65-F5344CB8AC3E}">
        <p14:creationId xmlns:p14="http://schemas.microsoft.com/office/powerpoint/2010/main" val="3497860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3793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557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690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082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364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46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 Studio</a:t>
            </a:r>
            <a:endParaRPr/>
          </a:p>
        </p:txBody>
      </p:sp>
      <p:pic>
        <p:nvPicPr>
          <p:cNvPr id="148" name="Google Shape;148;p20"/>
          <p:cNvPicPr preferRelativeResize="0"/>
          <p:nvPr/>
        </p:nvPicPr>
        <p:blipFill>
          <a:blip r:embed="rId3">
            <a:alphaModFix/>
          </a:blip>
          <a:stretch>
            <a:fillRect/>
          </a:stretch>
        </p:blipFill>
        <p:spPr>
          <a:xfrm>
            <a:off x="54675" y="1266850"/>
            <a:ext cx="4230400" cy="3504825"/>
          </a:xfrm>
          <a:prstGeom prst="rect">
            <a:avLst/>
          </a:prstGeom>
          <a:noFill/>
          <a:ln>
            <a:noFill/>
          </a:ln>
        </p:spPr>
      </p:pic>
      <p:pic>
        <p:nvPicPr>
          <p:cNvPr id="149" name="Google Shape;149;p20"/>
          <p:cNvPicPr preferRelativeResize="0"/>
          <p:nvPr/>
        </p:nvPicPr>
        <p:blipFill>
          <a:blip r:embed="rId4">
            <a:alphaModFix/>
          </a:blip>
          <a:stretch>
            <a:fillRect/>
          </a:stretch>
        </p:blipFill>
        <p:spPr>
          <a:xfrm>
            <a:off x="4285075" y="551448"/>
            <a:ext cx="1682125" cy="1394450"/>
          </a:xfrm>
          <a:prstGeom prst="rect">
            <a:avLst/>
          </a:prstGeom>
          <a:noFill/>
          <a:ln>
            <a:noFill/>
          </a:ln>
        </p:spPr>
      </p:pic>
      <p:pic>
        <p:nvPicPr>
          <p:cNvPr id="150" name="Google Shape;150;p20"/>
          <p:cNvPicPr preferRelativeResize="0"/>
          <p:nvPr/>
        </p:nvPicPr>
        <p:blipFill>
          <a:blip r:embed="rId5">
            <a:alphaModFix/>
          </a:blip>
          <a:stretch>
            <a:fillRect/>
          </a:stretch>
        </p:blipFill>
        <p:spPr>
          <a:xfrm>
            <a:off x="5967202" y="546173"/>
            <a:ext cx="1682126" cy="1404992"/>
          </a:xfrm>
          <a:prstGeom prst="rect">
            <a:avLst/>
          </a:prstGeom>
          <a:noFill/>
          <a:ln>
            <a:noFill/>
          </a:ln>
        </p:spPr>
      </p:pic>
      <p:pic>
        <p:nvPicPr>
          <p:cNvPr id="151" name="Google Shape;151;p20"/>
          <p:cNvPicPr preferRelativeResize="0"/>
          <p:nvPr/>
        </p:nvPicPr>
        <p:blipFill>
          <a:blip r:embed="rId6">
            <a:alphaModFix/>
          </a:blip>
          <a:stretch>
            <a:fillRect/>
          </a:stretch>
        </p:blipFill>
        <p:spPr>
          <a:xfrm>
            <a:off x="7588075" y="551450"/>
            <a:ext cx="1555925" cy="1394450"/>
          </a:xfrm>
          <a:prstGeom prst="rect">
            <a:avLst/>
          </a:prstGeom>
          <a:noFill/>
          <a:ln>
            <a:noFill/>
          </a:ln>
        </p:spPr>
      </p:pic>
      <p:pic>
        <p:nvPicPr>
          <p:cNvPr id="152" name="Google Shape;152;p20"/>
          <p:cNvPicPr preferRelativeResize="0"/>
          <p:nvPr/>
        </p:nvPicPr>
        <p:blipFill>
          <a:blip r:embed="rId7">
            <a:alphaModFix/>
          </a:blip>
          <a:stretch>
            <a:fillRect/>
          </a:stretch>
        </p:blipFill>
        <p:spPr>
          <a:xfrm>
            <a:off x="4285075" y="1990675"/>
            <a:ext cx="1682125" cy="1582575"/>
          </a:xfrm>
          <a:prstGeom prst="rect">
            <a:avLst/>
          </a:prstGeom>
          <a:noFill/>
          <a:ln>
            <a:noFill/>
          </a:ln>
        </p:spPr>
      </p:pic>
      <p:pic>
        <p:nvPicPr>
          <p:cNvPr id="153" name="Google Shape;153;p20"/>
          <p:cNvPicPr preferRelativeResize="0"/>
          <p:nvPr/>
        </p:nvPicPr>
        <p:blipFill>
          <a:blip r:embed="rId8">
            <a:alphaModFix/>
          </a:blip>
          <a:stretch>
            <a:fillRect/>
          </a:stretch>
        </p:blipFill>
        <p:spPr>
          <a:xfrm>
            <a:off x="5967200" y="1990675"/>
            <a:ext cx="1620875" cy="1600375"/>
          </a:xfrm>
          <a:prstGeom prst="rect">
            <a:avLst/>
          </a:prstGeom>
          <a:noFill/>
          <a:ln>
            <a:noFill/>
          </a:ln>
        </p:spPr>
      </p:pic>
      <p:pic>
        <p:nvPicPr>
          <p:cNvPr id="154" name="Google Shape;154;p20"/>
          <p:cNvPicPr preferRelativeResize="0"/>
          <p:nvPr/>
        </p:nvPicPr>
        <p:blipFill>
          <a:blip r:embed="rId9">
            <a:alphaModFix/>
          </a:blip>
          <a:stretch>
            <a:fillRect/>
          </a:stretch>
        </p:blipFill>
        <p:spPr>
          <a:xfrm>
            <a:off x="7588075" y="1990675"/>
            <a:ext cx="1555925" cy="1582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130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7837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704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219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366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489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 Studio</a:t>
            </a:r>
            <a:endParaRPr/>
          </a:p>
        </p:txBody>
      </p:sp>
      <p:pic>
        <p:nvPicPr>
          <p:cNvPr id="160" name="Google Shape;160;p21"/>
          <p:cNvPicPr preferRelativeResize="0"/>
          <p:nvPr/>
        </p:nvPicPr>
        <p:blipFill>
          <a:blip r:embed="rId3">
            <a:alphaModFix/>
          </a:blip>
          <a:stretch>
            <a:fillRect/>
          </a:stretch>
        </p:blipFill>
        <p:spPr>
          <a:xfrm>
            <a:off x="194275" y="687600"/>
            <a:ext cx="7827171" cy="430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0" y="0"/>
            <a:ext cx="9144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 Advantages and disadvantages</a:t>
            </a:r>
            <a:endParaRPr/>
          </a:p>
        </p:txBody>
      </p:sp>
      <p:pic>
        <p:nvPicPr>
          <p:cNvPr id="166" name="Google Shape;166;p22"/>
          <p:cNvPicPr preferRelativeResize="0"/>
          <p:nvPr/>
        </p:nvPicPr>
        <p:blipFill>
          <a:blip r:embed="rId3">
            <a:alphaModFix/>
          </a:blip>
          <a:stretch>
            <a:fillRect/>
          </a:stretch>
        </p:blipFill>
        <p:spPr>
          <a:xfrm>
            <a:off x="1897125" y="708525"/>
            <a:ext cx="4883463" cy="43035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4076</Words>
  <Application>Microsoft Office PowerPoint</Application>
  <PresentationFormat>On-screen Show (16:9)</PresentationFormat>
  <Paragraphs>716</Paragraphs>
  <Slides>75</Slides>
  <Notes>74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Comic Sans MS</vt:lpstr>
      <vt:lpstr>source-serif-pro</vt:lpstr>
      <vt:lpstr>Lato</vt:lpstr>
      <vt:lpstr>Courier New</vt:lpstr>
      <vt:lpstr>Arial</vt:lpstr>
      <vt:lpstr>Raleway</vt:lpstr>
      <vt:lpstr>Streamline</vt:lpstr>
      <vt:lpstr>R Programming  Basic to Advance</vt:lpstr>
      <vt:lpstr>Basic of R Programming</vt:lpstr>
      <vt:lpstr>History of R Programming</vt:lpstr>
      <vt:lpstr>R Vs Python</vt:lpstr>
      <vt:lpstr>Application of R</vt:lpstr>
      <vt:lpstr>Installation of R Programming</vt:lpstr>
      <vt:lpstr>R Studio</vt:lpstr>
      <vt:lpstr>R Studio</vt:lpstr>
      <vt:lpstr>R Advantages and disadvantages</vt:lpstr>
      <vt:lpstr>R Packages</vt:lpstr>
      <vt:lpstr>List of R Packages</vt:lpstr>
      <vt:lpstr>R Script File</vt:lpstr>
      <vt:lpstr>Data Type in R Programming</vt:lpstr>
      <vt:lpstr>PowerPoint Presentation</vt:lpstr>
      <vt:lpstr>Data Structure in R programming</vt:lpstr>
      <vt:lpstr>Vectors</vt:lpstr>
      <vt:lpstr>Lists</vt:lpstr>
      <vt:lpstr>Arrays</vt:lpstr>
      <vt:lpstr>Matrix</vt:lpstr>
      <vt:lpstr>Data Frames</vt:lpstr>
      <vt:lpstr>Factors</vt:lpstr>
      <vt:lpstr>PowerPoint Presentation</vt:lpstr>
      <vt:lpstr>Variables in R programming</vt:lpstr>
      <vt:lpstr>Keywords in R programming</vt:lpstr>
      <vt:lpstr>R Operators </vt:lpstr>
      <vt:lpstr>Operators</vt:lpstr>
      <vt:lpstr>An example for each of the arithmetic operator on Numerical values is provided below.</vt:lpstr>
      <vt:lpstr>An example for each of the arithmetic operator on Vectors is provided below.</vt:lpstr>
      <vt:lpstr>Following are the six relational operations R programming language supports.The output is boolean (TRUE or FALSE) </vt:lpstr>
      <vt:lpstr>An example for each of the relational operator on Numberical values is provided below.  </vt:lpstr>
      <vt:lpstr>An example for each of the relational operator on Vectors is provided below.  </vt:lpstr>
      <vt:lpstr>R Logical Operators  </vt:lpstr>
      <vt:lpstr>An example for each of the logical operators on Numerical values is provided below.  </vt:lpstr>
      <vt:lpstr>An example for each of the logical operators on Vectors is provided below.  </vt:lpstr>
      <vt:lpstr>An example for each of the assignment operators is provided below.  </vt:lpstr>
      <vt:lpstr> </vt:lpstr>
      <vt:lpstr>PowerPoint Presentation</vt:lpstr>
      <vt:lpstr>Flow Diagram </vt:lpstr>
      <vt:lpstr>PowerPoint Presentation</vt:lpstr>
      <vt:lpstr>Example.R</vt:lpstr>
      <vt:lpstr>Check if Number is Even using If </vt:lpstr>
      <vt:lpstr>PowerPoint Presentation</vt:lpstr>
      <vt:lpstr>PowerPoint Presentation</vt:lpstr>
      <vt:lpstr>PowerPoint Presentation</vt:lpstr>
      <vt:lpstr>PowerPoint Presentation</vt:lpstr>
      <vt:lpstr>PowerPoint Presentation</vt:lpstr>
      <vt:lpstr>Example 1 – R If Else If </vt:lpstr>
      <vt:lpstr>PowerPoint Presentation</vt:lpstr>
      <vt:lpstr>Example 1 </vt:lpstr>
      <vt:lpstr>Switch based on Matching Value  </vt:lpstr>
      <vt:lpstr>PowerPoint Presentation</vt:lpstr>
      <vt:lpstr>Example 2</vt:lpstr>
      <vt:lpstr>Function</vt:lpstr>
      <vt:lpstr>Advance Part of R Programming</vt:lpstr>
      <vt:lpstr>Reading XLS / CSV file</vt:lpstr>
      <vt:lpstr>Reading Text file</vt:lpstr>
      <vt:lpstr>HTTP</vt:lpstr>
      <vt:lpstr>HTTP Request</vt:lpstr>
      <vt:lpstr>HTTP Response</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Programming  Basic to Advance</dc:title>
  <dc:creator>kunal</dc:creator>
  <cp:lastModifiedBy>kailash.shaw</cp:lastModifiedBy>
  <cp:revision>32</cp:revision>
  <dcterms:modified xsi:type="dcterms:W3CDTF">2022-11-21T04:11:32Z</dcterms:modified>
</cp:coreProperties>
</file>